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434" r:id="rId2"/>
    <p:sldId id="473" r:id="rId3"/>
    <p:sldId id="461" r:id="rId4"/>
    <p:sldId id="462" r:id="rId5"/>
    <p:sldId id="463" r:id="rId6"/>
    <p:sldId id="464" r:id="rId7"/>
    <p:sldId id="465" r:id="rId8"/>
    <p:sldId id="466" r:id="rId9"/>
    <p:sldId id="467" r:id="rId10"/>
    <p:sldId id="468" r:id="rId11"/>
    <p:sldId id="469" r:id="rId12"/>
    <p:sldId id="470" r:id="rId13"/>
    <p:sldId id="471" r:id="rId14"/>
    <p:sldId id="472" r:id="rId15"/>
    <p:sldId id="474" r:id="rId16"/>
    <p:sldId id="475" r:id="rId17"/>
    <p:sldId id="442" r:id="rId18"/>
    <p:sldId id="446" r:id="rId19"/>
    <p:sldId id="444" r:id="rId20"/>
    <p:sldId id="445" r:id="rId21"/>
    <p:sldId id="439" r:id="rId22"/>
    <p:sldId id="438" r:id="rId23"/>
    <p:sldId id="277" r:id="rId24"/>
    <p:sldId id="280" r:id="rId25"/>
    <p:sldId id="456" r:id="rId26"/>
    <p:sldId id="440" r:id="rId27"/>
    <p:sldId id="441" r:id="rId28"/>
    <p:sldId id="443" r:id="rId29"/>
    <p:sldId id="447" r:id="rId30"/>
    <p:sldId id="448" r:id="rId31"/>
    <p:sldId id="449" r:id="rId32"/>
    <p:sldId id="450" r:id="rId33"/>
    <p:sldId id="453" r:id="rId34"/>
    <p:sldId id="451" r:id="rId35"/>
    <p:sldId id="452" r:id="rId36"/>
    <p:sldId id="454" r:id="rId37"/>
    <p:sldId id="455" r:id="rId38"/>
    <p:sldId id="457" r:id="rId39"/>
    <p:sldId id="458" r:id="rId40"/>
    <p:sldId id="459" r:id="rId41"/>
    <p:sldId id="460" r:id="rId4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43398-EE0F-4CFB-8440-E3B0E005F81E}" type="datetimeFigureOut">
              <a:rPr kumimoji="1" lang="ja-JP" altLang="en-US" smtClean="0"/>
              <a:t>2023/1/16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958EA-60EE-4DE5-8260-EF904080202F}" type="slidenum">
              <a:rPr kumimoji="1" lang="ja-JP" altLang="en-US" smtClean="0"/>
              <a:t>‹#›</a:t>
            </a:fld>
            <a:endParaRPr kumimoji="1" lang="ja-JP" altLang="en-US"/>
          </a:p>
        </p:txBody>
      </p:sp>
    </p:spTree>
    <p:extLst>
      <p:ext uri="{BB962C8B-B14F-4D97-AF65-F5344CB8AC3E}">
        <p14:creationId xmlns:p14="http://schemas.microsoft.com/office/powerpoint/2010/main" val="39458977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2</a:t>
            </a:fld>
            <a:endParaRPr lang="en-US" altLang="ja-JP"/>
          </a:p>
        </p:txBody>
      </p:sp>
    </p:spTree>
    <p:extLst>
      <p:ext uri="{BB962C8B-B14F-4D97-AF65-F5344CB8AC3E}">
        <p14:creationId xmlns:p14="http://schemas.microsoft.com/office/powerpoint/2010/main" val="1960671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11</a:t>
            </a:fld>
            <a:endParaRPr lang="en-US" altLang="ja-JP"/>
          </a:p>
        </p:txBody>
      </p:sp>
    </p:spTree>
    <p:extLst>
      <p:ext uri="{BB962C8B-B14F-4D97-AF65-F5344CB8AC3E}">
        <p14:creationId xmlns:p14="http://schemas.microsoft.com/office/powerpoint/2010/main" val="465242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12</a:t>
            </a:fld>
            <a:endParaRPr lang="en-US" altLang="ja-JP"/>
          </a:p>
        </p:txBody>
      </p:sp>
    </p:spTree>
    <p:extLst>
      <p:ext uri="{BB962C8B-B14F-4D97-AF65-F5344CB8AC3E}">
        <p14:creationId xmlns:p14="http://schemas.microsoft.com/office/powerpoint/2010/main" val="314429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13</a:t>
            </a:fld>
            <a:endParaRPr lang="en-US" altLang="ja-JP"/>
          </a:p>
        </p:txBody>
      </p:sp>
    </p:spTree>
    <p:extLst>
      <p:ext uri="{BB962C8B-B14F-4D97-AF65-F5344CB8AC3E}">
        <p14:creationId xmlns:p14="http://schemas.microsoft.com/office/powerpoint/2010/main" val="1925210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14</a:t>
            </a:fld>
            <a:endParaRPr lang="en-US" altLang="ja-JP"/>
          </a:p>
        </p:txBody>
      </p:sp>
    </p:spTree>
    <p:extLst>
      <p:ext uri="{BB962C8B-B14F-4D97-AF65-F5344CB8AC3E}">
        <p14:creationId xmlns:p14="http://schemas.microsoft.com/office/powerpoint/2010/main" val="544087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15</a:t>
            </a:fld>
            <a:endParaRPr lang="en-US" altLang="ja-JP"/>
          </a:p>
        </p:txBody>
      </p:sp>
    </p:spTree>
    <p:extLst>
      <p:ext uri="{BB962C8B-B14F-4D97-AF65-F5344CB8AC3E}">
        <p14:creationId xmlns:p14="http://schemas.microsoft.com/office/powerpoint/2010/main" val="2736268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16</a:t>
            </a:fld>
            <a:endParaRPr lang="en-US" altLang="ja-JP"/>
          </a:p>
        </p:txBody>
      </p:sp>
    </p:spTree>
    <p:extLst>
      <p:ext uri="{BB962C8B-B14F-4D97-AF65-F5344CB8AC3E}">
        <p14:creationId xmlns:p14="http://schemas.microsoft.com/office/powerpoint/2010/main" val="1905271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17</a:t>
            </a:fld>
            <a:endParaRPr lang="en-US" altLang="ja-JP"/>
          </a:p>
        </p:txBody>
      </p:sp>
    </p:spTree>
    <p:extLst>
      <p:ext uri="{BB962C8B-B14F-4D97-AF65-F5344CB8AC3E}">
        <p14:creationId xmlns:p14="http://schemas.microsoft.com/office/powerpoint/2010/main" val="209442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18</a:t>
            </a:fld>
            <a:endParaRPr lang="en-US" altLang="ja-JP"/>
          </a:p>
        </p:txBody>
      </p:sp>
    </p:spTree>
    <p:extLst>
      <p:ext uri="{BB962C8B-B14F-4D97-AF65-F5344CB8AC3E}">
        <p14:creationId xmlns:p14="http://schemas.microsoft.com/office/powerpoint/2010/main" val="2851161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19</a:t>
            </a:fld>
            <a:endParaRPr lang="en-US" altLang="ja-JP"/>
          </a:p>
        </p:txBody>
      </p:sp>
    </p:spTree>
    <p:extLst>
      <p:ext uri="{BB962C8B-B14F-4D97-AF65-F5344CB8AC3E}">
        <p14:creationId xmlns:p14="http://schemas.microsoft.com/office/powerpoint/2010/main" val="1366778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20</a:t>
            </a:fld>
            <a:endParaRPr lang="en-US" altLang="ja-JP"/>
          </a:p>
        </p:txBody>
      </p:sp>
    </p:spTree>
    <p:extLst>
      <p:ext uri="{BB962C8B-B14F-4D97-AF65-F5344CB8AC3E}">
        <p14:creationId xmlns:p14="http://schemas.microsoft.com/office/powerpoint/2010/main" val="1515769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a:t>
            </a:fld>
            <a:endParaRPr lang="en-US" altLang="ja-JP"/>
          </a:p>
        </p:txBody>
      </p:sp>
    </p:spTree>
    <p:extLst>
      <p:ext uri="{BB962C8B-B14F-4D97-AF65-F5344CB8AC3E}">
        <p14:creationId xmlns:p14="http://schemas.microsoft.com/office/powerpoint/2010/main" val="109724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21</a:t>
            </a:fld>
            <a:endParaRPr lang="en-US" altLang="ja-JP"/>
          </a:p>
        </p:txBody>
      </p:sp>
    </p:spTree>
    <p:extLst>
      <p:ext uri="{BB962C8B-B14F-4D97-AF65-F5344CB8AC3E}">
        <p14:creationId xmlns:p14="http://schemas.microsoft.com/office/powerpoint/2010/main" val="2924675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22</a:t>
            </a:fld>
            <a:endParaRPr lang="en-US" altLang="ja-JP"/>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25</a:t>
            </a:fld>
            <a:endParaRPr lang="en-US" altLang="ja-JP"/>
          </a:p>
        </p:txBody>
      </p:sp>
    </p:spTree>
    <p:extLst>
      <p:ext uri="{BB962C8B-B14F-4D97-AF65-F5344CB8AC3E}">
        <p14:creationId xmlns:p14="http://schemas.microsoft.com/office/powerpoint/2010/main" val="3749509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26</a:t>
            </a:fld>
            <a:endParaRPr lang="en-US" altLang="ja-JP"/>
          </a:p>
        </p:txBody>
      </p:sp>
    </p:spTree>
    <p:extLst>
      <p:ext uri="{BB962C8B-B14F-4D97-AF65-F5344CB8AC3E}">
        <p14:creationId xmlns:p14="http://schemas.microsoft.com/office/powerpoint/2010/main" val="1506891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27</a:t>
            </a:fld>
            <a:endParaRPr lang="en-US" altLang="ja-JP"/>
          </a:p>
        </p:txBody>
      </p:sp>
    </p:spTree>
    <p:extLst>
      <p:ext uri="{BB962C8B-B14F-4D97-AF65-F5344CB8AC3E}">
        <p14:creationId xmlns:p14="http://schemas.microsoft.com/office/powerpoint/2010/main" val="3600534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28</a:t>
            </a:fld>
            <a:endParaRPr lang="en-US" altLang="ja-JP"/>
          </a:p>
        </p:txBody>
      </p:sp>
    </p:spTree>
    <p:extLst>
      <p:ext uri="{BB962C8B-B14F-4D97-AF65-F5344CB8AC3E}">
        <p14:creationId xmlns:p14="http://schemas.microsoft.com/office/powerpoint/2010/main" val="1218559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29</a:t>
            </a:fld>
            <a:endParaRPr lang="en-US" altLang="ja-JP"/>
          </a:p>
        </p:txBody>
      </p:sp>
    </p:spTree>
    <p:extLst>
      <p:ext uri="{BB962C8B-B14F-4D97-AF65-F5344CB8AC3E}">
        <p14:creationId xmlns:p14="http://schemas.microsoft.com/office/powerpoint/2010/main" val="3554628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30</a:t>
            </a:fld>
            <a:endParaRPr lang="en-US" altLang="ja-JP"/>
          </a:p>
        </p:txBody>
      </p:sp>
    </p:spTree>
    <p:extLst>
      <p:ext uri="{BB962C8B-B14F-4D97-AF65-F5344CB8AC3E}">
        <p14:creationId xmlns:p14="http://schemas.microsoft.com/office/powerpoint/2010/main" val="3023077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31</a:t>
            </a:fld>
            <a:endParaRPr lang="en-US" altLang="ja-JP"/>
          </a:p>
        </p:txBody>
      </p:sp>
    </p:spTree>
    <p:extLst>
      <p:ext uri="{BB962C8B-B14F-4D97-AF65-F5344CB8AC3E}">
        <p14:creationId xmlns:p14="http://schemas.microsoft.com/office/powerpoint/2010/main" val="2497030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32</a:t>
            </a:fld>
            <a:endParaRPr lang="en-US" altLang="ja-JP"/>
          </a:p>
        </p:txBody>
      </p:sp>
    </p:spTree>
    <p:extLst>
      <p:ext uri="{BB962C8B-B14F-4D97-AF65-F5344CB8AC3E}">
        <p14:creationId xmlns:p14="http://schemas.microsoft.com/office/powerpoint/2010/main" val="3266689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4</a:t>
            </a:fld>
            <a:endParaRPr lang="en-US" altLang="ja-JP"/>
          </a:p>
        </p:txBody>
      </p:sp>
    </p:spTree>
    <p:extLst>
      <p:ext uri="{BB962C8B-B14F-4D97-AF65-F5344CB8AC3E}">
        <p14:creationId xmlns:p14="http://schemas.microsoft.com/office/powerpoint/2010/main" val="616348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33</a:t>
            </a:fld>
            <a:endParaRPr lang="en-US" altLang="ja-JP"/>
          </a:p>
        </p:txBody>
      </p:sp>
    </p:spTree>
    <p:extLst>
      <p:ext uri="{BB962C8B-B14F-4D97-AF65-F5344CB8AC3E}">
        <p14:creationId xmlns:p14="http://schemas.microsoft.com/office/powerpoint/2010/main" val="1596433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34</a:t>
            </a:fld>
            <a:endParaRPr lang="en-US" altLang="ja-JP"/>
          </a:p>
        </p:txBody>
      </p:sp>
    </p:spTree>
    <p:extLst>
      <p:ext uri="{BB962C8B-B14F-4D97-AF65-F5344CB8AC3E}">
        <p14:creationId xmlns:p14="http://schemas.microsoft.com/office/powerpoint/2010/main" val="4043458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35</a:t>
            </a:fld>
            <a:endParaRPr lang="en-US" altLang="ja-JP"/>
          </a:p>
        </p:txBody>
      </p:sp>
    </p:spTree>
    <p:extLst>
      <p:ext uri="{BB962C8B-B14F-4D97-AF65-F5344CB8AC3E}">
        <p14:creationId xmlns:p14="http://schemas.microsoft.com/office/powerpoint/2010/main" val="3073350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36</a:t>
            </a:fld>
            <a:endParaRPr lang="en-US" altLang="ja-JP"/>
          </a:p>
        </p:txBody>
      </p:sp>
    </p:spTree>
    <p:extLst>
      <p:ext uri="{BB962C8B-B14F-4D97-AF65-F5344CB8AC3E}">
        <p14:creationId xmlns:p14="http://schemas.microsoft.com/office/powerpoint/2010/main" val="686138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37</a:t>
            </a:fld>
            <a:endParaRPr lang="en-US" altLang="ja-JP"/>
          </a:p>
        </p:txBody>
      </p:sp>
    </p:spTree>
    <p:extLst>
      <p:ext uri="{BB962C8B-B14F-4D97-AF65-F5344CB8AC3E}">
        <p14:creationId xmlns:p14="http://schemas.microsoft.com/office/powerpoint/2010/main" val="2862765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38</a:t>
            </a:fld>
            <a:endParaRPr lang="en-US" altLang="ja-JP"/>
          </a:p>
        </p:txBody>
      </p:sp>
    </p:spTree>
    <p:extLst>
      <p:ext uri="{BB962C8B-B14F-4D97-AF65-F5344CB8AC3E}">
        <p14:creationId xmlns:p14="http://schemas.microsoft.com/office/powerpoint/2010/main" val="4212010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39</a:t>
            </a:fld>
            <a:endParaRPr lang="en-US" altLang="ja-JP"/>
          </a:p>
        </p:txBody>
      </p:sp>
    </p:spTree>
    <p:extLst>
      <p:ext uri="{BB962C8B-B14F-4D97-AF65-F5344CB8AC3E}">
        <p14:creationId xmlns:p14="http://schemas.microsoft.com/office/powerpoint/2010/main" val="2437062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40</a:t>
            </a:fld>
            <a:endParaRPr lang="en-US" altLang="ja-JP"/>
          </a:p>
        </p:txBody>
      </p:sp>
    </p:spTree>
    <p:extLst>
      <p:ext uri="{BB962C8B-B14F-4D97-AF65-F5344CB8AC3E}">
        <p14:creationId xmlns:p14="http://schemas.microsoft.com/office/powerpoint/2010/main" val="3644818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41</a:t>
            </a:fld>
            <a:endParaRPr lang="en-US" altLang="ja-JP"/>
          </a:p>
        </p:txBody>
      </p:sp>
    </p:spTree>
    <p:extLst>
      <p:ext uri="{BB962C8B-B14F-4D97-AF65-F5344CB8AC3E}">
        <p14:creationId xmlns:p14="http://schemas.microsoft.com/office/powerpoint/2010/main" val="1518308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5</a:t>
            </a:fld>
            <a:endParaRPr lang="en-US" altLang="ja-JP"/>
          </a:p>
        </p:txBody>
      </p:sp>
    </p:spTree>
    <p:extLst>
      <p:ext uri="{BB962C8B-B14F-4D97-AF65-F5344CB8AC3E}">
        <p14:creationId xmlns:p14="http://schemas.microsoft.com/office/powerpoint/2010/main" val="1666260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6</a:t>
            </a:fld>
            <a:endParaRPr lang="en-US" altLang="ja-JP"/>
          </a:p>
        </p:txBody>
      </p:sp>
    </p:spTree>
    <p:extLst>
      <p:ext uri="{BB962C8B-B14F-4D97-AF65-F5344CB8AC3E}">
        <p14:creationId xmlns:p14="http://schemas.microsoft.com/office/powerpoint/2010/main" val="299913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7</a:t>
            </a:fld>
            <a:endParaRPr lang="en-US" altLang="ja-JP"/>
          </a:p>
        </p:txBody>
      </p:sp>
    </p:spTree>
    <p:extLst>
      <p:ext uri="{BB962C8B-B14F-4D97-AF65-F5344CB8AC3E}">
        <p14:creationId xmlns:p14="http://schemas.microsoft.com/office/powerpoint/2010/main" val="2514184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8</a:t>
            </a:fld>
            <a:endParaRPr lang="en-US" altLang="ja-JP"/>
          </a:p>
        </p:txBody>
      </p:sp>
    </p:spTree>
    <p:extLst>
      <p:ext uri="{BB962C8B-B14F-4D97-AF65-F5344CB8AC3E}">
        <p14:creationId xmlns:p14="http://schemas.microsoft.com/office/powerpoint/2010/main" val="355411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9</a:t>
            </a:fld>
            <a:endParaRPr lang="en-US" altLang="ja-JP"/>
          </a:p>
        </p:txBody>
      </p:sp>
    </p:spTree>
    <p:extLst>
      <p:ext uri="{BB962C8B-B14F-4D97-AF65-F5344CB8AC3E}">
        <p14:creationId xmlns:p14="http://schemas.microsoft.com/office/powerpoint/2010/main" val="1304740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10</a:t>
            </a:fld>
            <a:endParaRPr lang="en-US" altLang="ja-JP"/>
          </a:p>
        </p:txBody>
      </p:sp>
    </p:spTree>
    <p:extLst>
      <p:ext uri="{BB962C8B-B14F-4D97-AF65-F5344CB8AC3E}">
        <p14:creationId xmlns:p14="http://schemas.microsoft.com/office/powerpoint/2010/main" val="2240036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DEED80-C41C-0A30-E26E-699D6980218A}"/>
              </a:ext>
            </a:extLst>
          </p:cNvPr>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D1154BF-514D-04A4-94EE-DD273FD1B31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8038F02-79C7-A799-0498-AB7CB5B810F1}"/>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D8E761B2-1B23-31FE-7601-CB59E537A31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AD2A11-2A4C-F09F-E44B-A5048503E742}"/>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1199992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4F15EC-5303-171A-B7EB-B78722D60B0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BC840CD-BB01-6F09-2A3A-54480F1AEE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3EEC7D-79F2-84B9-C884-5718438E0C5B}"/>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0B66CF08-73F6-DC58-0FCA-88D8CFB8C3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EED7F6-ACBC-C658-BD2C-92E9693AC087}"/>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3356350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0CDEB15-3A46-D5DA-C7B3-02E1B6636E5D}"/>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94FE71F-5B21-E68F-CEF6-4501C4DCEE87}"/>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B08136-1B0D-B997-1BCA-B26A97CC9986}"/>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07DE5AE7-4241-DBA1-E2B5-1352B216D91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C61297-69E8-650C-0049-38BDEB199042}"/>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3302317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194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C6494E-4F99-E1E4-5048-2D75125B0CC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AC93B3D-0A2E-624E-1F3D-D8FE1E90FC3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2102C84-F33C-93DF-3CAD-6D6D151411AA}"/>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7B92E294-29B9-7109-155F-76DC8697DA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F8FA33-EFCD-1393-284A-61795157F6F9}"/>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269144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AD157-A490-42AE-561F-D51BD3FF9CE8}"/>
              </a:ext>
            </a:extLst>
          </p:cNvPr>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201FD98-528C-DA24-D7A0-1C254879EFDD}"/>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E6E6EB8-BB64-C901-0587-F48F13F4FAC2}"/>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1B733110-9BBE-8DC1-869F-8E8E19E844B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2582E8-0E80-C13A-4876-E3B0BBBC5482}"/>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1087808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917ED-16F6-3CC5-E947-E031004BFF3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C7507-B4B8-074C-CE82-DCCB767E3BEE}"/>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1941E55-97F5-0430-9C12-E045E56DFA85}"/>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683DBF9-E920-309F-3B46-71D19C05706C}"/>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6" name="フッター プレースホルダー 5">
            <a:extLst>
              <a:ext uri="{FF2B5EF4-FFF2-40B4-BE49-F238E27FC236}">
                <a16:creationId xmlns:a16="http://schemas.microsoft.com/office/drawing/2014/main" id="{0BA43993-88FC-53A5-9495-05D57EEA60E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07F73AF-2649-F1C0-60C4-5858905B26DF}"/>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1139059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56764-E2E8-AA8E-A962-118C6E573A5E}"/>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66868B0-ACA8-E5DC-BDEB-4CB6FFD720D1}"/>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2F291EE-ECBC-5D8D-B798-7533F58299A0}"/>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E8EF222-4DE2-42C0-D3FC-0E2CF1E71DEE}"/>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B7B2D43-A950-0240-BD99-5C7CFF9BD741}"/>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D62C8E-D09A-167D-C495-C86B805EF784}"/>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8" name="フッター プレースホルダー 7">
            <a:extLst>
              <a:ext uri="{FF2B5EF4-FFF2-40B4-BE49-F238E27FC236}">
                <a16:creationId xmlns:a16="http://schemas.microsoft.com/office/drawing/2014/main" id="{B664EFFF-46CC-DFB1-7D3E-32B40AB265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F6328AC-1F9B-0119-3C10-3F86D2D433E4}"/>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9892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12341-9D71-D443-2A7F-3401632EAC7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1391141-AD74-1772-144B-D20F2F928944}"/>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4" name="フッター プレースホルダー 3">
            <a:extLst>
              <a:ext uri="{FF2B5EF4-FFF2-40B4-BE49-F238E27FC236}">
                <a16:creationId xmlns:a16="http://schemas.microsoft.com/office/drawing/2014/main" id="{8FB90386-B5F9-9276-2157-1F622647C8F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907C881-0018-239D-1906-1FD3B1566F03}"/>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3846844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49A379F-A7DF-64A4-7615-F22A403E2A08}"/>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3" name="フッター プレースホルダー 2">
            <a:extLst>
              <a:ext uri="{FF2B5EF4-FFF2-40B4-BE49-F238E27FC236}">
                <a16:creationId xmlns:a16="http://schemas.microsoft.com/office/drawing/2014/main" id="{830FE5BF-BDE2-955A-BBD9-308099C97D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E0AF85-60EC-25F8-7585-5FF32B1883C3}"/>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3943474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9A74BD-709D-E453-5379-E682B18CF645}"/>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C059BC-5899-94C3-B8C8-9EA3709178B6}"/>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FF68783-CF2D-FE49-74AA-E6C4AA4C156D}"/>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448EB1A-1A49-24EA-A385-1C97C7C7DBC8}"/>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6" name="フッター プレースホルダー 5">
            <a:extLst>
              <a:ext uri="{FF2B5EF4-FFF2-40B4-BE49-F238E27FC236}">
                <a16:creationId xmlns:a16="http://schemas.microsoft.com/office/drawing/2014/main" id="{CB866CAA-8E59-B0BB-2F47-50B9BB504BA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8C28F1-202E-5A40-79B0-D8CD6E6AD4D4}"/>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2848139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20927D-E4A7-4818-4883-555B5BAAFC29}"/>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511A400-791C-A6F2-EF86-F9B0BC07BD73}"/>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D62CCF8-EBDA-0AF6-1872-394EA6396909}"/>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24AE15-1EB0-B946-CED9-6C3849352ACC}"/>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6" name="フッター プレースホルダー 5">
            <a:extLst>
              <a:ext uri="{FF2B5EF4-FFF2-40B4-BE49-F238E27FC236}">
                <a16:creationId xmlns:a16="http://schemas.microsoft.com/office/drawing/2014/main" id="{90678E10-7F93-7A77-B2FD-9216FBF9ABA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A699EA-097D-D73A-ABC3-62393E7BE03B}"/>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4176006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17C564E-5862-614A-14BF-05AC74D2866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8E0EF99-5A79-B015-4C70-FE221D50C76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62B480-A821-D647-EC24-2C8A04EA762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B7772AB2-B53B-4D73-1BBA-752B929A4E3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0B93B86-6195-BAB6-664A-43B86603F19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66526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2.emf"/></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4.emf"/><Relationship Id="rId4" Type="http://schemas.openxmlformats.org/officeDocument/2006/relationships/oleObject" Target="file:///C:\Users\pt2y1\OneDrive\&#12487;&#12473;&#12463;&#12488;&#12483;&#12503;\Columbia\01_&#28023;&#22806;&#30041;&#23398;&#29983;&#12398;&#25163;&#24341;&#12365;(&#20844;&#21215;2021)\&#26032;&#35215;%20Microsoft%20Excel%20&#12527;&#12540;&#12463;&#12471;&#12540;&#12488;.xlsx!Sheet1!R2C1:R6C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oleObject" Target="file:///C:\Users\pt2y1\OneDrive\&#12487;&#12473;&#12463;&#12488;&#12483;&#12503;\Columbia\01_&#28023;&#22806;&#30041;&#23398;&#29983;&#12398;&#25163;&#24341;&#12365;(&#20844;&#21215;2021)\&#26032;&#35215;%20Microsoft%20Excel%20&#12527;&#12540;&#12463;&#12471;&#12540;&#12488;.xlsx!Sheet1!R7C1:R11C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6.emf"/><Relationship Id="rId4" Type="http://schemas.openxmlformats.org/officeDocument/2006/relationships/oleObject" Target="file:///C:\Users\pt2y1\OneDrive\&#12487;&#12473;&#12463;&#12488;&#12483;&#12503;\Columbia\01_&#28023;&#22806;&#30041;&#23398;&#29983;&#12398;&#25163;&#24341;&#12365;(&#20844;&#21215;2021)\&#26032;&#35215;%20Microsoft%20Excel%20&#12527;&#12540;&#12463;&#12471;&#12540;&#12488;.xlsx!Sheet1!R12C1:R16C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descr="16x9_campus5.jpg">
            <a:extLst>
              <a:ext uri="{FF2B5EF4-FFF2-40B4-BE49-F238E27FC236}">
                <a16:creationId xmlns:a16="http://schemas.microsoft.com/office/drawing/2014/main" id="{5B1CB951-10FB-2C1D-7442-0A985EEEDB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17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extBox 7">
            <a:extLst>
              <a:ext uri="{FF2B5EF4-FFF2-40B4-BE49-F238E27FC236}">
                <a16:creationId xmlns:a16="http://schemas.microsoft.com/office/drawing/2014/main" id="{8601A0E8-CDD7-281E-6355-BCFB005A38F8}"/>
              </a:ext>
            </a:extLst>
          </p:cNvPr>
          <p:cNvSpPr txBox="1">
            <a:spLocks noChangeArrowheads="1"/>
          </p:cNvSpPr>
          <p:nvPr/>
        </p:nvSpPr>
        <p:spPr bwMode="auto">
          <a:xfrm>
            <a:off x="0" y="1079500"/>
            <a:ext cx="9144000"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r>
              <a:rPr lang="ja-JP" altLang="en-US" sz="3200" dirty="0">
                <a:solidFill>
                  <a:srgbClr val="1A2C64"/>
                </a:solidFill>
              </a:rPr>
              <a:t>留学報告（コロンビア大学）</a:t>
            </a:r>
            <a:endParaRPr lang="en-US" altLang="ja-JP" i="1" dirty="0">
              <a:solidFill>
                <a:srgbClr val="1A2C64"/>
              </a:solidFill>
            </a:endParaRPr>
          </a:p>
          <a:p>
            <a:pPr algn="ctr"/>
            <a:endParaRPr lang="en-US" altLang="ja-JP" i="1" dirty="0">
              <a:solidFill>
                <a:srgbClr val="1A2C64"/>
              </a:solidFill>
            </a:endParaRPr>
          </a:p>
          <a:p>
            <a:pPr algn="ctr"/>
            <a:r>
              <a:rPr lang="en-US" altLang="ja-JP" dirty="0">
                <a:solidFill>
                  <a:srgbClr val="1A2C64"/>
                </a:solidFill>
              </a:rPr>
              <a:t>2023</a:t>
            </a:r>
            <a:r>
              <a:rPr lang="ja-JP" altLang="en-US" dirty="0">
                <a:solidFill>
                  <a:srgbClr val="1A2C64"/>
                </a:solidFill>
              </a:rPr>
              <a:t>年</a:t>
            </a:r>
            <a:r>
              <a:rPr lang="en-US" altLang="ja-JP" dirty="0">
                <a:solidFill>
                  <a:srgbClr val="1A2C64"/>
                </a:solidFill>
              </a:rPr>
              <a:t>1</a:t>
            </a:r>
            <a:r>
              <a:rPr lang="ja-JP" altLang="en-US" dirty="0">
                <a:solidFill>
                  <a:srgbClr val="1A2C64"/>
                </a:solidFill>
              </a:rPr>
              <a:t>月</a:t>
            </a:r>
            <a:endParaRPr lang="en-US" altLang="ja-JP" dirty="0">
              <a:solidFill>
                <a:srgbClr val="1A2C64"/>
              </a:solidFill>
            </a:endParaRPr>
          </a:p>
          <a:p>
            <a:pPr algn="ctr"/>
            <a:r>
              <a:rPr lang="ja-JP" altLang="en-US" dirty="0">
                <a:solidFill>
                  <a:srgbClr val="1A2C64"/>
                </a:solidFill>
              </a:rPr>
              <a:t>池田　祐樹</a:t>
            </a:r>
            <a:endParaRPr lang="en-US" altLang="ja-JP" i="1" dirty="0">
              <a:solidFill>
                <a:srgbClr val="1A2C64"/>
              </a:solidFill>
            </a:endParaRPr>
          </a:p>
        </p:txBody>
      </p:sp>
      <p:sp>
        <p:nvSpPr>
          <p:cNvPr id="7" name="Rectangle 6">
            <a:extLst>
              <a:ext uri="{FF2B5EF4-FFF2-40B4-BE49-F238E27FC236}">
                <a16:creationId xmlns:a16="http://schemas.microsoft.com/office/drawing/2014/main" id="{B196B176-CAED-C0A2-E3E8-DC92CA61B804}"/>
              </a:ext>
            </a:extLst>
          </p:cNvPr>
          <p:cNvSpPr>
            <a:spLocks noChangeArrowheads="1"/>
          </p:cNvSpPr>
          <p:nvPr/>
        </p:nvSpPr>
        <p:spPr bwMode="auto">
          <a:xfrm>
            <a:off x="0" y="6417609"/>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31748" name="Picture 8">
            <a:extLst>
              <a:ext uri="{FF2B5EF4-FFF2-40B4-BE49-F238E27FC236}">
                <a16:creationId xmlns:a16="http://schemas.microsoft.com/office/drawing/2014/main" id="{201F8AFC-9EF6-0C2B-4EEC-EB260D4348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566102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Box 5">
            <a:extLst>
              <a:ext uri="{FF2B5EF4-FFF2-40B4-BE49-F238E27FC236}">
                <a16:creationId xmlns:a16="http://schemas.microsoft.com/office/drawing/2014/main" id="{A6F3F694-2FCF-EC3B-4DB0-6BFBA6246476}"/>
              </a:ext>
            </a:extLst>
          </p:cNvPr>
          <p:cNvSpPr txBox="1">
            <a:spLocks noChangeArrowheads="1"/>
          </p:cNvSpPr>
          <p:nvPr/>
        </p:nvSpPr>
        <p:spPr bwMode="auto">
          <a:xfrm>
            <a:off x="0" y="6417609"/>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lnSpc>
                <a:spcPts val="2400"/>
              </a:lnSpc>
            </a:pPr>
            <a:r>
              <a:rPr lang="en-US" altLang="ja-JP" sz="1200" i="1" dirty="0">
                <a:solidFill>
                  <a:schemeClr val="bg1"/>
                </a:solidFill>
              </a:rPr>
              <a:t>TRANSCENDING DISCIPLINES, TRANSFORMING LIVES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87614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インターン概要（ご調整くださり、ありがとうございました）</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10</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D118679D-5D01-3F13-234D-4AC63A2B1A87}"/>
              </a:ext>
            </a:extLst>
          </p:cNvPr>
          <p:cNvSpPr txBox="1"/>
          <p:nvPr/>
        </p:nvSpPr>
        <p:spPr>
          <a:xfrm>
            <a:off x="452284" y="845577"/>
            <a:ext cx="8537730" cy="1754326"/>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AMOne</a:t>
            </a:r>
            <a:r>
              <a:rPr lang="en-US" altLang="ja-JP" dirty="0">
                <a:latin typeface="メイリオ" panose="020B0604030504040204" pitchFamily="50" charset="-128"/>
                <a:ea typeface="メイリオ" panose="020B0604030504040204" pitchFamily="50" charset="-128"/>
              </a:rPr>
              <a:t> USA</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22</a:t>
            </a:r>
            <a:r>
              <a:rPr lang="ja-JP" altLang="en-US" dirty="0">
                <a:latin typeface="メイリオ" panose="020B0604030504040204" pitchFamily="50" charset="-128"/>
                <a:ea typeface="メイリオ" panose="020B0604030504040204" pitchFamily="50" charset="-128"/>
              </a:rPr>
              <a:t>年</a:t>
            </a:r>
            <a:r>
              <a:rPr lang="en-US" altLang="ja-JP" dirty="0">
                <a:latin typeface="メイリオ" panose="020B0604030504040204" pitchFamily="50" charset="-128"/>
                <a:ea typeface="メイリオ" panose="020B0604030504040204" pitchFamily="50" charset="-128"/>
              </a:rPr>
              <a:t>7-8</a:t>
            </a:r>
            <a:r>
              <a:rPr lang="ja-JP" altLang="en-US" dirty="0">
                <a:latin typeface="メイリオ" panose="020B0604030504040204" pitchFamily="50" charset="-128"/>
                <a:ea typeface="メイリオ" panose="020B0604030504040204" pitchFamily="50" charset="-128"/>
              </a:rPr>
              <a:t>月（フルタイム）。無給。クオンツ開発チーム。インターン内容： </a:t>
            </a:r>
            <a:r>
              <a:rPr lang="en-US" altLang="ja-JP" dirty="0">
                <a:latin typeface="メイリオ" panose="020B0604030504040204" pitchFamily="50" charset="-128"/>
                <a:ea typeface="メイリオ" panose="020B0604030504040204" pitchFamily="50" charset="-128"/>
              </a:rPr>
              <a:t>SP500</a:t>
            </a:r>
            <a:r>
              <a:rPr lang="ja-JP" altLang="en-US" dirty="0">
                <a:latin typeface="メイリオ" panose="020B0604030504040204" pitchFamily="50" charset="-128"/>
                <a:ea typeface="メイリオ" panose="020B0604030504040204" pitchFamily="50" charset="-128"/>
              </a:rPr>
              <a:t>高頻度価格データをもちいた損失早期回避戦略を実験など。</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Matrix Analytics</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 22</a:t>
            </a:r>
            <a:r>
              <a:rPr lang="ja-JP" altLang="en-US" dirty="0">
                <a:latin typeface="メイリオ" panose="020B0604030504040204" pitchFamily="50" charset="-128"/>
                <a:ea typeface="メイリオ" panose="020B0604030504040204" pitchFamily="50" charset="-128"/>
              </a:rPr>
              <a:t>年</a:t>
            </a:r>
            <a:r>
              <a:rPr lang="en-US" altLang="ja-JP" dirty="0">
                <a:latin typeface="メイリオ" panose="020B0604030504040204" pitchFamily="50" charset="-128"/>
                <a:ea typeface="メイリオ" panose="020B0604030504040204" pitchFamily="50" charset="-128"/>
              </a:rPr>
              <a:t>9-12</a:t>
            </a:r>
            <a:r>
              <a:rPr lang="ja-JP" altLang="en-US" dirty="0">
                <a:latin typeface="メイリオ" panose="020B0604030504040204" pitchFamily="50" charset="-128"/>
                <a:ea typeface="メイリオ" panose="020B0604030504040204" pitchFamily="50" charset="-128"/>
              </a:rPr>
              <a:t>月（週</a:t>
            </a:r>
            <a:r>
              <a:rPr lang="en-US" altLang="ja-JP" dirty="0">
                <a:latin typeface="メイリオ" panose="020B0604030504040204" pitchFamily="50" charset="-128"/>
                <a:ea typeface="メイリオ" panose="020B0604030504040204" pitchFamily="50" charset="-128"/>
              </a:rPr>
              <a:t>20</a:t>
            </a:r>
            <a:r>
              <a:rPr lang="ja-JP" altLang="en-US" dirty="0">
                <a:latin typeface="メイリオ" panose="020B0604030504040204" pitchFamily="50" charset="-128"/>
                <a:ea typeface="メイリオ" panose="020B0604030504040204" pitchFamily="50" charset="-128"/>
              </a:rPr>
              <a:t>時間）。給与：</a:t>
            </a:r>
            <a:r>
              <a:rPr lang="en-US" altLang="ja-JP" dirty="0">
                <a:latin typeface="メイリオ" panose="020B0604030504040204" pitchFamily="50" charset="-128"/>
                <a:ea typeface="メイリオ" panose="020B0604030504040204" pitchFamily="50" charset="-128"/>
              </a:rPr>
              <a:t>2500</a:t>
            </a:r>
            <a:r>
              <a:rPr lang="ja-JP" altLang="en-US" dirty="0">
                <a:latin typeface="メイリオ" panose="020B0604030504040204" pitchFamily="50" charset="-128"/>
                <a:ea typeface="メイリオ" panose="020B0604030504040204" pitchFamily="50" charset="-128"/>
              </a:rPr>
              <a:t>ドル（大学授業料＋交通費）＋税</a:t>
            </a:r>
            <a:r>
              <a:rPr lang="en-US" altLang="ja-JP" dirty="0">
                <a:latin typeface="メイリオ" panose="020B0604030504040204" pitchFamily="50" charset="-128"/>
                <a:ea typeface="メイリオ" panose="020B0604030504040204" pitchFamily="50" charset="-128"/>
              </a:rPr>
              <a:t>17%</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Citi Bank</a:t>
            </a:r>
            <a:r>
              <a:rPr lang="ja-JP" altLang="en-US" dirty="0">
                <a:latin typeface="メイリオ" panose="020B0604030504040204" pitchFamily="50" charset="-128"/>
                <a:ea typeface="メイリオ" panose="020B0604030504040204" pitchFamily="50" charset="-128"/>
              </a:rPr>
              <a:t>モデル開発チームディレクターが独立し創業した銀行向けソフトウェア企業。インターン内容：音声による感情分析を伝統的なもの～深層学習をもちいた最新研究まで実際に実験し考察など。</a:t>
            </a:r>
            <a:endParaRPr lang="en-US" altLang="ja-JP"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F709F4FA-ECFF-4928-93A4-EC2C6F605F94}"/>
              </a:ext>
            </a:extLst>
          </p:cNvPr>
          <p:cNvSpPr txBox="1"/>
          <p:nvPr/>
        </p:nvSpPr>
        <p:spPr>
          <a:xfrm>
            <a:off x="1554095" y="2927132"/>
            <a:ext cx="3519950" cy="369332"/>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AMONE USA</a:t>
            </a:r>
          </a:p>
        </p:txBody>
      </p:sp>
      <p:sp>
        <p:nvSpPr>
          <p:cNvPr id="12" name="テキスト ボックス 11">
            <a:extLst>
              <a:ext uri="{FF2B5EF4-FFF2-40B4-BE49-F238E27FC236}">
                <a16:creationId xmlns:a16="http://schemas.microsoft.com/office/drawing/2014/main" id="{076EC291-335B-72BF-0EC0-D413B1419466}"/>
              </a:ext>
            </a:extLst>
          </p:cNvPr>
          <p:cNvSpPr txBox="1"/>
          <p:nvPr/>
        </p:nvSpPr>
        <p:spPr>
          <a:xfrm>
            <a:off x="5788691" y="2626629"/>
            <a:ext cx="2497394" cy="369332"/>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Matrix Analytics</a:t>
            </a:r>
          </a:p>
        </p:txBody>
      </p:sp>
      <p:pic>
        <p:nvPicPr>
          <p:cNvPr id="9" name="図 8">
            <a:extLst>
              <a:ext uri="{FF2B5EF4-FFF2-40B4-BE49-F238E27FC236}">
                <a16:creationId xmlns:a16="http://schemas.microsoft.com/office/drawing/2014/main" id="{79D72C10-4D14-9860-4869-1289DC23B770}"/>
              </a:ext>
            </a:extLst>
          </p:cNvPr>
          <p:cNvPicPr>
            <a:picLocks noChangeAspect="1"/>
          </p:cNvPicPr>
          <p:nvPr/>
        </p:nvPicPr>
        <p:blipFill>
          <a:blip r:embed="rId4"/>
          <a:stretch>
            <a:fillRect/>
          </a:stretch>
        </p:blipFill>
        <p:spPr>
          <a:xfrm>
            <a:off x="4473643" y="4653732"/>
            <a:ext cx="2322796" cy="1745226"/>
          </a:xfrm>
          <a:prstGeom prst="rect">
            <a:avLst/>
          </a:prstGeom>
        </p:spPr>
      </p:pic>
      <p:pic>
        <p:nvPicPr>
          <p:cNvPr id="16" name="図 15">
            <a:extLst>
              <a:ext uri="{FF2B5EF4-FFF2-40B4-BE49-F238E27FC236}">
                <a16:creationId xmlns:a16="http://schemas.microsoft.com/office/drawing/2014/main" id="{20D4802C-FDCE-A7BA-A930-49B8AF2AC81F}"/>
              </a:ext>
            </a:extLst>
          </p:cNvPr>
          <p:cNvPicPr>
            <a:picLocks noChangeAspect="1"/>
          </p:cNvPicPr>
          <p:nvPr/>
        </p:nvPicPr>
        <p:blipFill>
          <a:blip r:embed="rId5"/>
          <a:stretch>
            <a:fillRect/>
          </a:stretch>
        </p:blipFill>
        <p:spPr>
          <a:xfrm>
            <a:off x="640324" y="3280672"/>
            <a:ext cx="3519951" cy="2649891"/>
          </a:xfrm>
          <a:prstGeom prst="rect">
            <a:avLst/>
          </a:prstGeom>
        </p:spPr>
      </p:pic>
      <p:pic>
        <p:nvPicPr>
          <p:cNvPr id="4" name="図 3">
            <a:extLst>
              <a:ext uri="{FF2B5EF4-FFF2-40B4-BE49-F238E27FC236}">
                <a16:creationId xmlns:a16="http://schemas.microsoft.com/office/drawing/2014/main" id="{F5670270-4481-E8FE-5EF0-01E1A0E6D296}"/>
              </a:ext>
            </a:extLst>
          </p:cNvPr>
          <p:cNvPicPr>
            <a:picLocks noChangeAspect="1"/>
          </p:cNvPicPr>
          <p:nvPr/>
        </p:nvPicPr>
        <p:blipFill>
          <a:blip r:embed="rId6"/>
          <a:stretch>
            <a:fillRect/>
          </a:stretch>
        </p:blipFill>
        <p:spPr>
          <a:xfrm>
            <a:off x="6757111" y="4663820"/>
            <a:ext cx="2322796" cy="1743889"/>
          </a:xfrm>
          <a:prstGeom prst="rect">
            <a:avLst/>
          </a:prstGeom>
        </p:spPr>
      </p:pic>
      <p:pic>
        <p:nvPicPr>
          <p:cNvPr id="14" name="図 13">
            <a:extLst>
              <a:ext uri="{FF2B5EF4-FFF2-40B4-BE49-F238E27FC236}">
                <a16:creationId xmlns:a16="http://schemas.microsoft.com/office/drawing/2014/main" id="{07A7B666-EA46-C9A2-459D-E56B4AF543D0}"/>
              </a:ext>
            </a:extLst>
          </p:cNvPr>
          <p:cNvPicPr>
            <a:picLocks noChangeAspect="1"/>
          </p:cNvPicPr>
          <p:nvPr/>
        </p:nvPicPr>
        <p:blipFill>
          <a:blip r:embed="rId7"/>
          <a:stretch>
            <a:fillRect/>
          </a:stretch>
        </p:blipFill>
        <p:spPr>
          <a:xfrm>
            <a:off x="5459926" y="2985923"/>
            <a:ext cx="2658464" cy="2003093"/>
          </a:xfrm>
          <a:prstGeom prst="rect">
            <a:avLst/>
          </a:prstGeom>
        </p:spPr>
      </p:pic>
    </p:spTree>
    <p:extLst>
      <p:ext uri="{BB962C8B-B14F-4D97-AF65-F5344CB8AC3E}">
        <p14:creationId xmlns:p14="http://schemas.microsoft.com/office/powerpoint/2010/main" val="1680005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64081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err="1">
                <a:solidFill>
                  <a:schemeClr val="bg1"/>
                </a:solidFill>
              </a:rPr>
              <a:t>AMOne</a:t>
            </a:r>
            <a:r>
              <a:rPr lang="en-US" altLang="ja-JP" sz="2400" dirty="0">
                <a:solidFill>
                  <a:schemeClr val="bg1"/>
                </a:solidFill>
              </a:rPr>
              <a:t> USA </a:t>
            </a:r>
            <a:r>
              <a:rPr lang="ja-JP" altLang="en-US" sz="2400" dirty="0">
                <a:solidFill>
                  <a:schemeClr val="bg1"/>
                </a:solidFill>
              </a:rPr>
              <a:t>インターンからの学び</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11</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D118679D-5D01-3F13-234D-4AC63A2B1A87}"/>
              </a:ext>
            </a:extLst>
          </p:cNvPr>
          <p:cNvSpPr txBox="1"/>
          <p:nvPr/>
        </p:nvSpPr>
        <p:spPr>
          <a:xfrm>
            <a:off x="452284" y="845577"/>
            <a:ext cx="8537730" cy="4801314"/>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１．分析の試行錯誤の経験。プログラミングのバグとの戦い</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２．取引戦略の</a:t>
            </a:r>
            <a:r>
              <a:rPr lang="en-US" altLang="ja-JP" dirty="0">
                <a:latin typeface="メイリオ" panose="020B0604030504040204" pitchFamily="50" charset="-128"/>
                <a:ea typeface="メイリオ" panose="020B0604030504040204" pitchFamily="50" charset="-128"/>
              </a:rPr>
              <a:t>python</a:t>
            </a:r>
            <a:r>
              <a:rPr lang="ja-JP" altLang="en-US" dirty="0">
                <a:latin typeface="メイリオ" panose="020B0604030504040204" pitchFamily="50" charset="-128"/>
                <a:ea typeface="メイリオ" panose="020B0604030504040204" pitchFamily="50" charset="-128"/>
              </a:rPr>
              <a:t>プログラムのプロフェッショナルな書き方</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３．ドメインから導かれるモデル哲学：ゼロサムゲームゆえにモデル劣化の早い資産運用の世界では、シンプルなモデルが一番頑健という理由で好まれる。一方、常勝の一部欧米クオンツでは、モデルがブラックボックスでも投資家は許容するので、ホワイトボックスさを求めてシンプルさが好まれるわけではない</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rPr>
              <a:t>．会社の</a:t>
            </a:r>
            <a:r>
              <a:rPr lang="en-US" altLang="ja-JP" dirty="0">
                <a:latin typeface="メイリオ" panose="020B0604030504040204" pitchFamily="50" charset="-128"/>
                <a:ea typeface="メイリオ" panose="020B0604030504040204" pitchFamily="50" charset="-128"/>
              </a:rPr>
              <a:t>IT</a:t>
            </a:r>
            <a:r>
              <a:rPr lang="ja-JP" altLang="en-US" dirty="0">
                <a:latin typeface="メイリオ" panose="020B0604030504040204" pitchFamily="50" charset="-128"/>
                <a:ea typeface="メイリオ" panose="020B0604030504040204" pitchFamily="50" charset="-128"/>
              </a:rPr>
              <a:t>活用（</a:t>
            </a:r>
            <a:r>
              <a:rPr lang="en-US" altLang="ja-JP" dirty="0">
                <a:latin typeface="メイリオ" panose="020B0604030504040204" pitchFamily="50" charset="-128"/>
                <a:ea typeface="メイリオ" panose="020B0604030504040204" pitchFamily="50" charset="-128"/>
              </a:rPr>
              <a:t>AWS</a:t>
            </a: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AWS </a:t>
            </a:r>
            <a:r>
              <a:rPr lang="en-US" altLang="ja-JP" dirty="0" err="1">
                <a:latin typeface="メイリオ" panose="020B0604030504040204" pitchFamily="50" charset="-128"/>
                <a:ea typeface="メイリオ" panose="020B0604030504040204" pitchFamily="50" charset="-128"/>
              </a:rPr>
              <a:t>Fargate</a:t>
            </a:r>
            <a:r>
              <a:rPr lang="ja-JP" altLang="en-US" dirty="0">
                <a:latin typeface="メイリオ" panose="020B0604030504040204" pitchFamily="50" charset="-128"/>
                <a:ea typeface="メイリオ" panose="020B0604030504040204" pitchFamily="50" charset="-128"/>
              </a:rPr>
              <a:t>の活用例、あるいはデータ収集～データ加工～売買発注量計算～対証券会社発注～取引記録・モニタリングの工程を最適化（</a:t>
            </a:r>
            <a:r>
              <a:rPr lang="en-US" altLang="ja-JP" dirty="0" err="1">
                <a:latin typeface="メイリオ" panose="020B0604030504040204" pitchFamily="50" charset="-128"/>
                <a:ea typeface="メイリオ" panose="020B0604030504040204" pitchFamily="50" charset="-128"/>
              </a:rPr>
              <a:t>MLOps</a:t>
            </a:r>
            <a:r>
              <a:rPr lang="ja-JP" altLang="en-US" dirty="0">
                <a:latin typeface="メイリオ" panose="020B0604030504040204" pitchFamily="50" charset="-128"/>
                <a:ea typeface="メイリオ" panose="020B0604030504040204" pitchFamily="50" charset="-128"/>
              </a:rPr>
              <a:t>）するツール（</a:t>
            </a:r>
            <a:r>
              <a:rPr lang="en-US" altLang="ja-JP" dirty="0">
                <a:latin typeface="メイリオ" panose="020B0604030504040204" pitchFamily="50" charset="-128"/>
                <a:ea typeface="メイリオ" panose="020B0604030504040204" pitchFamily="50" charset="-128"/>
              </a:rPr>
              <a:t>Airflow</a:t>
            </a:r>
            <a:r>
              <a:rPr lang="ja-JP" altLang="en-US" dirty="0">
                <a:latin typeface="メイリオ" panose="020B0604030504040204" pitchFamily="50" charset="-128"/>
                <a:ea typeface="メイリオ" panose="020B0604030504040204" pitchFamily="50" charset="-128"/>
              </a:rPr>
              <a:t>）の活用例</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5</a:t>
            </a:r>
            <a:r>
              <a:rPr lang="ja-JP" altLang="en-US" dirty="0">
                <a:latin typeface="メイリオ" panose="020B0604030504040204" pitchFamily="50" charset="-128"/>
                <a:ea typeface="メイリオ" panose="020B0604030504040204" pitchFamily="50" charset="-128"/>
              </a:rPr>
              <a:t>．データ分析のマネジメントの要所、たとえば：</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・部下にパラメータ一覧を示させる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・すべて試すとパターン数が爆発するので、ドメイン知識に照らして、どの</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パラメータを固定し、どのパラメータをいろいろ試すか決める</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42152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Matrix Analytics </a:t>
            </a:r>
            <a:r>
              <a:rPr lang="ja-JP" altLang="en-US" sz="2400" dirty="0">
                <a:solidFill>
                  <a:schemeClr val="bg1"/>
                </a:solidFill>
              </a:rPr>
              <a:t>インターンからの学び</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12</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D118679D-5D01-3F13-234D-4AC63A2B1A87}"/>
              </a:ext>
            </a:extLst>
          </p:cNvPr>
          <p:cNvSpPr txBox="1"/>
          <p:nvPr/>
        </p:nvSpPr>
        <p:spPr>
          <a:xfrm>
            <a:off x="452284" y="816081"/>
            <a:ext cx="8691716" cy="5632311"/>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１．強烈な訛りのインド英語にちょっとだけ慣れる</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２．ドメイン知識の大切さ（改めて）</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・音声分析のように物理的背景がある場合はなおさら</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・金融ドメイン知識に基づく「特徴量」が当社のウリ</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３．会社の柱である与信諾否判定モデル、詐欺検知モデルのテクニカルな詳細</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・性能と説明可能性のバランスに優れた一般化加法モデルを採用</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・その他、欠損値補完（ベイズを採用）、変数選択（反復法を採用）など</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モデル構築時の必須工程の詳細を開示してもらえた</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４．非日系企業中流ニューヨーカーの例を知れたこと</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・性的マイノリティ、節約、忖度</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５．改善点</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・普通のインターン並みに給与をもらったほうが、ちゃんと指導してもらえる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（後半、私の評価が低下＆社長が忙しくなり、やや放置気味に。無給 </a:t>
            </a:r>
            <a:r>
              <a:rPr lang="en-US" altLang="ja-JP" dirty="0">
                <a:latin typeface="メイリオ" panose="020B0604030504040204" pitchFamily="50" charset="-128"/>
                <a:ea typeface="メイリオ" panose="020B0604030504040204" pitchFamily="50" charset="-128"/>
              </a:rPr>
              <a:t>or</a:t>
            </a:r>
            <a:r>
              <a:rPr lang="ja-JP" altLang="en-US" dirty="0">
                <a:latin typeface="メイリオ" panose="020B0604030504040204" pitchFamily="50" charset="-128"/>
                <a:ea typeface="メイリオ" panose="020B0604030504040204" pitchFamily="50" charset="-128"/>
              </a:rPr>
              <a:t> 給与</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が少ないと、極論放置しても損しない）</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・ニューヨークは金融大手本社、スタートアップの集積地。スピーキング力を鍛</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え最初の秋学期から就活を開始すれば可能性は大きく広がる</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8219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55036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自主活動例：データ分析コンペ参加</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13</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D118679D-5D01-3F13-234D-4AC63A2B1A87}"/>
              </a:ext>
            </a:extLst>
          </p:cNvPr>
          <p:cNvSpPr txBox="1"/>
          <p:nvPr/>
        </p:nvSpPr>
        <p:spPr>
          <a:xfrm>
            <a:off x="451106" y="845061"/>
            <a:ext cx="8537730" cy="1200329"/>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・大学主催の暗号資産</a:t>
            </a:r>
            <a:r>
              <a:rPr lang="en-US" altLang="ja-JP" dirty="0">
                <a:latin typeface="メイリオ" panose="020B0604030504040204" pitchFamily="50" charset="-128"/>
                <a:ea typeface="メイリオ" panose="020B0604030504040204" pitchFamily="50" charset="-128"/>
              </a:rPr>
              <a:t>Stella</a:t>
            </a:r>
            <a:r>
              <a:rPr lang="ja-JP" altLang="en-US" dirty="0">
                <a:latin typeface="メイリオ" panose="020B0604030504040204" pitchFamily="50" charset="-128"/>
                <a:ea typeface="メイリオ" panose="020B0604030504040204" pitchFamily="50" charset="-128"/>
              </a:rPr>
              <a:t>の送金手数料（</a:t>
            </a:r>
            <a:r>
              <a:rPr lang="en-US" altLang="ja-JP" dirty="0">
                <a:latin typeface="メイリオ" panose="020B0604030504040204" pitchFamily="50" charset="-128"/>
                <a:ea typeface="メイリオ" panose="020B0604030504040204" pitchFamily="50" charset="-128"/>
              </a:rPr>
              <a:t>Gas</a:t>
            </a:r>
            <a:r>
              <a:rPr lang="ja-JP" altLang="en-US" dirty="0">
                <a:latin typeface="メイリオ" panose="020B0604030504040204" pitchFamily="50" charset="-128"/>
                <a:ea typeface="メイリオ" panose="020B0604030504040204" pitchFamily="50" charset="-128"/>
              </a:rPr>
              <a:t>）の予測コンペに参加</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・データの意味を理解し、</a:t>
            </a:r>
            <a:r>
              <a:rPr lang="en-US" altLang="ja-JP" dirty="0">
                <a:latin typeface="メイリオ" panose="020B0604030504040204" pitchFamily="50" charset="-128"/>
                <a:ea typeface="メイリオ" panose="020B0604030504040204" pitchFamily="50" charset="-128"/>
              </a:rPr>
              <a:t>36</a:t>
            </a:r>
            <a:r>
              <a:rPr lang="ja-JP" altLang="en-US" dirty="0">
                <a:latin typeface="メイリオ" panose="020B0604030504040204" pitchFamily="50" charset="-128"/>
                <a:ea typeface="メイリオ" panose="020B0604030504040204" pitchFamily="50" charset="-128"/>
              </a:rPr>
              <a:t>時間の全</a:t>
            </a:r>
            <a:r>
              <a:rPr lang="en-US" altLang="ja-JP" dirty="0">
                <a:latin typeface="メイリオ" panose="020B0604030504040204" pitchFamily="50" charset="-128"/>
                <a:ea typeface="メイリオ" panose="020B0604030504040204" pitchFamily="50" charset="-128"/>
              </a:rPr>
              <a:t>1000</a:t>
            </a:r>
            <a:r>
              <a:rPr lang="ja-JP" altLang="en-US" dirty="0">
                <a:latin typeface="メイリオ" panose="020B0604030504040204" pitchFamily="50" charset="-128"/>
                <a:ea typeface="メイリオ" panose="020B0604030504040204" pitchFamily="50" charset="-128"/>
              </a:rPr>
              <a:t>万取引の元データを加工、</a:t>
            </a:r>
            <a:r>
              <a:rPr lang="en-US" altLang="ja-JP" dirty="0">
                <a:latin typeface="メイリオ" panose="020B0604030504040204" pitchFamily="50" charset="-128"/>
                <a:ea typeface="メイリオ" panose="020B0604030504040204" pitchFamily="50" charset="-128"/>
              </a:rPr>
              <a:t>5</a:t>
            </a:r>
            <a:r>
              <a:rPr lang="ja-JP" altLang="en-US" dirty="0">
                <a:latin typeface="メイリオ" panose="020B0604030504040204" pitchFamily="50" charset="-128"/>
                <a:ea typeface="メイリオ" panose="020B0604030504040204" pitchFamily="50" charset="-128"/>
              </a:rPr>
              <a:t>分おきの</a:t>
            </a:r>
            <a:r>
              <a:rPr lang="en-US" altLang="ja-JP" dirty="0">
                <a:latin typeface="メイリオ" panose="020B0604030504040204" pitchFamily="50" charset="-128"/>
                <a:ea typeface="メイリオ" panose="020B0604030504040204" pitchFamily="50" charset="-128"/>
              </a:rPr>
              <a:t>Gas</a:t>
            </a:r>
            <a:r>
              <a:rPr lang="ja-JP" altLang="en-US" dirty="0">
                <a:latin typeface="メイリオ" panose="020B0604030504040204" pitchFamily="50" charset="-128"/>
                <a:ea typeface="メイリオ" panose="020B0604030504040204" pitchFamily="50" charset="-128"/>
              </a:rPr>
              <a:t>時系列（下図）を作成するところが全体の</a:t>
            </a:r>
            <a:r>
              <a:rPr lang="en-US" altLang="ja-JP" dirty="0">
                <a:latin typeface="メイリオ" panose="020B0604030504040204" pitchFamily="50" charset="-128"/>
                <a:ea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rPr>
              <a:t>割。一旦高くなるとしばらくは高止まりすること（正の自己相関）を利用してモデル構築。</a:t>
            </a:r>
            <a:endParaRPr lang="en-US" altLang="ja-JP" dirty="0">
              <a:latin typeface="メイリオ" panose="020B0604030504040204" pitchFamily="50" charset="-128"/>
              <a:ea typeface="メイリオ" panose="020B0604030504040204" pitchFamily="50" charset="-128"/>
            </a:endParaRPr>
          </a:p>
        </p:txBody>
      </p:sp>
      <p:pic>
        <p:nvPicPr>
          <p:cNvPr id="15" name="図 14">
            <a:extLst>
              <a:ext uri="{FF2B5EF4-FFF2-40B4-BE49-F238E27FC236}">
                <a16:creationId xmlns:a16="http://schemas.microsoft.com/office/drawing/2014/main" id="{7849C405-69DC-F082-FDD3-B2DF4375BD8C}"/>
              </a:ext>
            </a:extLst>
          </p:cNvPr>
          <p:cNvPicPr>
            <a:picLocks noChangeAspect="1"/>
          </p:cNvPicPr>
          <p:nvPr/>
        </p:nvPicPr>
        <p:blipFill>
          <a:blip r:embed="rId4"/>
          <a:stretch>
            <a:fillRect/>
          </a:stretch>
        </p:blipFill>
        <p:spPr>
          <a:xfrm>
            <a:off x="4965290" y="3699978"/>
            <a:ext cx="3651905" cy="2615123"/>
          </a:xfrm>
          <a:prstGeom prst="rect">
            <a:avLst/>
          </a:prstGeom>
        </p:spPr>
      </p:pic>
      <p:sp>
        <p:nvSpPr>
          <p:cNvPr id="16" name="テキスト ボックス 15">
            <a:extLst>
              <a:ext uri="{FF2B5EF4-FFF2-40B4-BE49-F238E27FC236}">
                <a16:creationId xmlns:a16="http://schemas.microsoft.com/office/drawing/2014/main" id="{1C5EC767-A029-9333-0E99-58DDED5829F2}"/>
              </a:ext>
            </a:extLst>
          </p:cNvPr>
          <p:cNvSpPr txBox="1"/>
          <p:nvPr/>
        </p:nvSpPr>
        <p:spPr>
          <a:xfrm>
            <a:off x="451106" y="3772036"/>
            <a:ext cx="8537730"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・運よく（</a:t>
            </a:r>
            <a:r>
              <a:rPr lang="en-US" altLang="ja-JP" dirty="0">
                <a:latin typeface="メイリオ" panose="020B0604030504040204" pitchFamily="50" charset="-128"/>
                <a:ea typeface="メイリオ" panose="020B0604030504040204" pitchFamily="50" charset="-128"/>
              </a:rPr>
              <a:t>10</a:t>
            </a:r>
            <a:r>
              <a:rPr lang="ja-JP" altLang="en-US" dirty="0">
                <a:latin typeface="メイリオ" panose="020B0604030504040204" pitchFamily="50" charset="-128"/>
                <a:ea typeface="メイリオ" panose="020B0604030504040204" pitchFamily="50" charset="-128"/>
              </a:rPr>
              <a:t>チーム中）</a:t>
            </a:r>
            <a:r>
              <a:rPr lang="en-US" altLang="ja-JP" dirty="0">
                <a:latin typeface="メイリオ" panose="020B0604030504040204" pitchFamily="50" charset="-128"/>
                <a:ea typeface="メイリオ" panose="020B0604030504040204" pitchFamily="50" charset="-128"/>
              </a:rPr>
              <a:t> 2</a:t>
            </a:r>
            <a:r>
              <a:rPr lang="ja-JP" altLang="en-US" dirty="0">
                <a:latin typeface="メイリオ" panose="020B0604030504040204" pitchFamily="50" charset="-128"/>
                <a:ea typeface="メイリオ" panose="020B0604030504040204" pitchFamily="50" charset="-128"/>
              </a:rPr>
              <a:t>位に</a:t>
            </a:r>
            <a:endParaRPr lang="en-US" altLang="ja-JP" dirty="0">
              <a:latin typeface="メイリオ" panose="020B0604030504040204" pitchFamily="50" charset="-128"/>
              <a:ea typeface="メイリオ" panose="020B0604030504040204" pitchFamily="50" charset="-128"/>
            </a:endParaRPr>
          </a:p>
        </p:txBody>
      </p:sp>
      <p:pic>
        <p:nvPicPr>
          <p:cNvPr id="18" name="図 17">
            <a:extLst>
              <a:ext uri="{FF2B5EF4-FFF2-40B4-BE49-F238E27FC236}">
                <a16:creationId xmlns:a16="http://schemas.microsoft.com/office/drawing/2014/main" id="{40F817C9-8424-204D-1D53-8473920B0AAE}"/>
              </a:ext>
            </a:extLst>
          </p:cNvPr>
          <p:cNvPicPr>
            <a:picLocks noChangeAspect="1"/>
          </p:cNvPicPr>
          <p:nvPr/>
        </p:nvPicPr>
        <p:blipFill>
          <a:blip r:embed="rId5"/>
          <a:stretch>
            <a:fillRect/>
          </a:stretch>
        </p:blipFill>
        <p:spPr>
          <a:xfrm>
            <a:off x="1619604" y="2045389"/>
            <a:ext cx="5965985" cy="1537113"/>
          </a:xfrm>
          <a:prstGeom prst="rect">
            <a:avLst/>
          </a:prstGeom>
        </p:spPr>
      </p:pic>
    </p:spTree>
    <p:extLst>
      <p:ext uri="{BB962C8B-B14F-4D97-AF65-F5344CB8AC3E}">
        <p14:creationId xmlns:p14="http://schemas.microsoft.com/office/powerpoint/2010/main" val="3968313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55036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他の学生との交流</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14</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D118679D-5D01-3F13-234D-4AC63A2B1A87}"/>
              </a:ext>
            </a:extLst>
          </p:cNvPr>
          <p:cNvSpPr txBox="1"/>
          <p:nvPr/>
        </p:nvSpPr>
        <p:spPr>
          <a:xfrm>
            <a:off x="451106" y="845061"/>
            <a:ext cx="8537730" cy="5632311"/>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・同じプログラムに、第一生命から派遣の方（みずほ</a:t>
            </a:r>
            <a:r>
              <a:rPr lang="en-US" altLang="ja-JP" dirty="0">
                <a:latin typeface="メイリオ" panose="020B0604030504040204" pitchFamily="50" charset="-128"/>
                <a:ea typeface="メイリオ" panose="020B0604030504040204" pitchFamily="50" charset="-128"/>
              </a:rPr>
              <a:t>FT</a:t>
            </a:r>
            <a:r>
              <a:rPr lang="ja-JP" altLang="en-US" dirty="0">
                <a:latin typeface="メイリオ" panose="020B0604030504040204" pitchFamily="50" charset="-128"/>
                <a:ea typeface="メイリオ" panose="020B0604030504040204" pitchFamily="50" charset="-128"/>
              </a:rPr>
              <a:t>出向経験あり）がおり、</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かなり近い分野ということもあって、多くの場面で協力することができた</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・プログラミング能力やプレゼン能力に非常に秀でた（ごく一部の）若い学生</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からの刺激</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・職歴が長く年齢の高い学生との交流は総じて有意義であった</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・なかには修士卒業後、</a:t>
            </a:r>
            <a:r>
              <a:rPr lang="en-US" altLang="ja-JP" dirty="0">
                <a:latin typeface="メイリオ" panose="020B0604030504040204" pitchFamily="50" charset="-128"/>
                <a:ea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rPr>
              <a:t>回も大学プログラムに通い直している人もおり、</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はじめての分野でも本質的な質問をするなど、先生に一目置かれていた</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・コロンビア在籍の日本人コミュニティのイベントにも参加</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・エンジニアリングでは、</a:t>
            </a:r>
            <a:r>
              <a:rPr lang="en-US" altLang="ja-JP" dirty="0">
                <a:latin typeface="メイリオ" panose="020B0604030504040204" pitchFamily="50" charset="-128"/>
                <a:ea typeface="メイリオ" panose="020B0604030504040204" pitchFamily="50" charset="-128"/>
              </a:rPr>
              <a:t>INPEX </a:t>
            </a:r>
            <a:r>
              <a:rPr lang="ja-JP" altLang="en-US" dirty="0">
                <a:latin typeface="メイリオ" panose="020B0604030504040204" pitchFamily="50" charset="-128"/>
                <a:ea typeface="メイリオ" panose="020B0604030504040204" pitchFamily="50" charset="-128"/>
              </a:rPr>
              <a:t>（マテリアル工学）、大林組・隈研吾</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事務所（建設管理）からの派遣や米国就職を狙う私費生たち</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・それ以外では、他メガ（</a:t>
            </a:r>
            <a:r>
              <a:rPr lang="en-US" altLang="ja-JP" dirty="0">
                <a:latin typeface="メイリオ" panose="020B0604030504040204" pitchFamily="50" charset="-128"/>
                <a:ea typeface="メイリオ" panose="020B0604030504040204" pitchFamily="50" charset="-128"/>
              </a:rPr>
              <a:t>MBA</a:t>
            </a:r>
            <a:r>
              <a:rPr lang="ja-JP" altLang="en-US" dirty="0">
                <a:latin typeface="メイリオ" panose="020B0604030504040204" pitchFamily="50" charset="-128"/>
                <a:ea typeface="メイリオ" panose="020B0604030504040204" pitchFamily="50" charset="-128"/>
              </a:rPr>
              <a:t>）、官僚・日銀（公共政策）・弁護士（ロー）</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　　からの派遣や、私費で来ている医者（メディカル）・先生（教育）など</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・ビジネススクール内</a:t>
            </a:r>
            <a:r>
              <a:rPr lang="en-US" altLang="ja-JP" dirty="0">
                <a:latin typeface="メイリオ" panose="020B0604030504040204" pitchFamily="50" charset="-128"/>
                <a:ea typeface="メイリオ" panose="020B0604030504040204" pitchFamily="50" charset="-128"/>
              </a:rPr>
              <a:t>CVC(Columbia Venture Community)</a:t>
            </a:r>
            <a:r>
              <a:rPr lang="ja-JP" altLang="en-US" dirty="0">
                <a:latin typeface="メイリオ" panose="020B0604030504040204" pitchFamily="50" charset="-128"/>
                <a:ea typeface="メイリオ" panose="020B0604030504040204" pitchFamily="50" charset="-128"/>
              </a:rPr>
              <a:t>の日本チャプター</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のイベントにも参加（</a:t>
            </a:r>
            <a:r>
              <a:rPr lang="en-US" altLang="ja-JP" dirty="0">
                <a:latin typeface="メイリオ" panose="020B0604030504040204" pitchFamily="50" charset="-128"/>
                <a:ea typeface="メイリオ" panose="020B0604030504040204" pitchFamily="50" charset="-128"/>
              </a:rPr>
              <a:t>MBA</a:t>
            </a:r>
            <a:r>
              <a:rPr lang="ja-JP" altLang="en-US" dirty="0">
                <a:latin typeface="メイリオ" panose="020B0604030504040204" pitchFamily="50" charset="-128"/>
                <a:ea typeface="メイリオ" panose="020B0604030504040204" pitchFamily="50" charset="-128"/>
              </a:rPr>
              <a:t>でもデータサイエンスの人気授業が。またエンジニ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アリングスクール学生との共同プロジェクトの授業も。ただ</a:t>
            </a:r>
            <a:r>
              <a:rPr lang="en-US" altLang="ja-JP" dirty="0">
                <a:latin typeface="メイリオ" panose="020B0604030504040204" pitchFamily="50" charset="-128"/>
                <a:ea typeface="メイリオ" panose="020B0604030504040204" pitchFamily="50" charset="-128"/>
              </a:rPr>
              <a:t>IT</a:t>
            </a:r>
            <a:r>
              <a:rPr lang="ja-JP" altLang="en-US" dirty="0">
                <a:latin typeface="メイリオ" panose="020B0604030504040204" pitchFamily="50" charset="-128"/>
                <a:ea typeface="メイリオ" panose="020B0604030504040204" pitchFamily="50" charset="-128"/>
              </a:rPr>
              <a:t>面にフォーカス</a:t>
            </a:r>
            <a:endParaRPr lang="en-US" altLang="ja-JP" dirty="0">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　した</a:t>
            </a:r>
            <a:r>
              <a:rPr lang="ja-JP" altLang="en-US" dirty="0">
                <a:latin typeface="メイリオ" panose="020B0604030504040204" pitchFamily="50" charset="-128"/>
                <a:ea typeface="メイリオ" panose="020B0604030504040204" pitchFamily="50" charset="-128"/>
              </a:rPr>
              <a:t>授業がないように感じた）</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552228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0"/>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55036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Appendix. </a:t>
            </a:r>
            <a:r>
              <a:rPr lang="ja-JP" altLang="en-US" sz="2400" dirty="0">
                <a:solidFill>
                  <a:schemeClr val="bg1"/>
                </a:solidFill>
              </a:rPr>
              <a:t>ニューヨークのくらし総括</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15</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D118679D-5D01-3F13-234D-4AC63A2B1A87}"/>
              </a:ext>
            </a:extLst>
          </p:cNvPr>
          <p:cNvSpPr txBox="1"/>
          <p:nvPr/>
        </p:nvSpPr>
        <p:spPr>
          <a:xfrm>
            <a:off x="452284" y="845061"/>
            <a:ext cx="8537730" cy="4247317"/>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ニューヨークは、外は汚くホームレスが多く大麻と尿のにおいが充満、地下鉄ではねずみを散見するが、リノベされたオフィスはそれなりに快適で、美術館や芸術、一部音楽・スポーツは世界レベル、金を出せば飯も美味しい（ただ高くてまずいところも多数）。</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・人は日本と違い大阪のおばちゃん的優しさあり</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・インターン先の中所得者層ホワイトカラーはそれなりに上を忖度して仕事をしているように感じた。一方、日常生活で接する低所得サービス業従事者の仕事ぶりが適当すぎる</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・物価は本当に高い。</a:t>
            </a:r>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ドル</a:t>
            </a:r>
            <a:r>
              <a:rPr lang="en-US" altLang="ja-JP" dirty="0">
                <a:latin typeface="メイリオ" panose="020B0604030504040204" pitchFamily="50" charset="-128"/>
                <a:ea typeface="メイリオ" panose="020B0604030504040204" pitchFamily="50" charset="-128"/>
              </a:rPr>
              <a:t>=50</a:t>
            </a:r>
            <a:r>
              <a:rPr lang="ja-JP" altLang="en-US" dirty="0">
                <a:latin typeface="メイリオ" panose="020B0604030504040204" pitchFamily="50" charset="-128"/>
                <a:ea typeface="メイリオ" panose="020B0604030504040204" pitchFamily="50" charset="-128"/>
              </a:rPr>
              <a:t>円でようやく両国の物価が等しくなる感覚</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・日本（お客様が神様で金を得るのが大変だが、出ていく金額も少ない）と、米国（適当な仕事でも金が手に入るが物価が高くバンバン出ていく）双方に良さ</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9882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0"/>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66146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Appendix. </a:t>
            </a:r>
            <a:r>
              <a:rPr lang="ja-JP" altLang="en-US" sz="2400" dirty="0">
                <a:solidFill>
                  <a:schemeClr val="bg1"/>
                </a:solidFill>
              </a:rPr>
              <a:t>ニューヨーク印象に残っていること</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16</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D118679D-5D01-3F13-234D-4AC63A2B1A87}"/>
              </a:ext>
            </a:extLst>
          </p:cNvPr>
          <p:cNvSpPr txBox="1"/>
          <p:nvPr/>
        </p:nvSpPr>
        <p:spPr>
          <a:xfrm>
            <a:off x="451106" y="845061"/>
            <a:ext cx="8537730" cy="4524315"/>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位：</a:t>
            </a:r>
            <a:r>
              <a:rPr lang="en-US" altLang="ja-JP" dirty="0">
                <a:latin typeface="メイリオ" panose="020B0604030504040204" pitchFamily="50" charset="-128"/>
                <a:ea typeface="メイリオ" panose="020B0604030504040204" pitchFamily="50" charset="-128"/>
              </a:rPr>
              <a:t>ATM</a:t>
            </a:r>
            <a:r>
              <a:rPr lang="ja-JP" altLang="en-US" dirty="0">
                <a:latin typeface="メイリオ" panose="020B0604030504040204" pitchFamily="50" charset="-128"/>
                <a:ea typeface="メイリオ" panose="020B0604030504040204" pitchFamily="50" charset="-128"/>
              </a:rPr>
              <a:t>にカードを入れたらフリーズして出てこなくなった</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本部システム部門しか解除できないということで、当該支店の職員も（昨日も調子悪かったのよねと）お手上げ、一旦アプリ経由でカードをロックしその場を離れ、大学へ。数時間後、支店から電話があり、</a:t>
            </a:r>
            <a:r>
              <a:rPr lang="en-US" altLang="ja-JP" dirty="0">
                <a:latin typeface="メイリオ" panose="020B0604030504040204" pitchFamily="50" charset="-128"/>
                <a:ea typeface="メイリオ" panose="020B0604030504040204" pitchFamily="50" charset="-128"/>
              </a:rPr>
              <a:t>ATM</a:t>
            </a:r>
            <a:r>
              <a:rPr lang="ja-JP" altLang="en-US" dirty="0">
                <a:latin typeface="メイリオ" panose="020B0604030504040204" pitchFamily="50" charset="-128"/>
                <a:ea typeface="メイリオ" panose="020B0604030504040204" pitchFamily="50" charset="-128"/>
              </a:rPr>
              <a:t>にカードを忘れているので取りに来いとのこと。半分呆れて事情を話すと、ＯＫ、でいつ取りに来れる？</a:t>
            </a:r>
            <a:r>
              <a:rPr lang="en-US" altLang="ja-JP" dirty="0">
                <a:latin typeface="メイリオ" panose="020B0604030504040204" pitchFamily="50" charset="-128"/>
                <a:ea typeface="メイリオ" panose="020B0604030504040204" pitchFamily="50" charset="-128"/>
              </a:rPr>
              <a:t>30</a:t>
            </a:r>
            <a:r>
              <a:rPr lang="ja-JP" altLang="en-US" dirty="0">
                <a:latin typeface="メイリオ" panose="020B0604030504040204" pitchFamily="50" charset="-128"/>
                <a:ea typeface="メイリオ" panose="020B0604030504040204" pitchFamily="50" charset="-128"/>
              </a:rPr>
              <a:t>分はかかると話すと、もう帰るから</a:t>
            </a:r>
            <a:r>
              <a:rPr lang="en-US" altLang="ja-JP" dirty="0">
                <a:latin typeface="メイリオ" panose="020B0604030504040204" pitchFamily="50" charset="-128"/>
                <a:ea typeface="メイリオ" panose="020B0604030504040204" pitchFamily="50" charset="-128"/>
              </a:rPr>
              <a:t>30</a:t>
            </a:r>
            <a:r>
              <a:rPr lang="ja-JP" altLang="en-US" dirty="0">
                <a:latin typeface="メイリオ" panose="020B0604030504040204" pitchFamily="50" charset="-128"/>
                <a:ea typeface="メイリオ" panose="020B0604030504040204" pitchFamily="50" charset="-128"/>
              </a:rPr>
              <a:t>分は待てないとのこと。すぐ取りに来れない場合カードを裁断して捨てないといけないと言われる。いや何言ってんだちょっと待て（以下略）と言ったところ、アパートからすぐの支店だったためアパートのコンシェルジュに預けておくとのことで無事返ってきた。米国で銀行業をやるのは本当に楽なんじゃないかと感じた。</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2</a:t>
            </a:r>
            <a:r>
              <a:rPr lang="ja-JP" altLang="en-US" dirty="0">
                <a:latin typeface="メイリオ" panose="020B0604030504040204" pitchFamily="50" charset="-128"/>
                <a:ea typeface="メイリオ" panose="020B0604030504040204" pitchFamily="50" charset="-128"/>
              </a:rPr>
              <a:t>位：ヒルトン系列ホテル（</a:t>
            </a:r>
            <a:r>
              <a:rPr lang="en-US" altLang="ja-JP" dirty="0">
                <a:latin typeface="メイリオ" panose="020B0604030504040204" pitchFamily="50" charset="-128"/>
                <a:ea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rPr>
              <a:t>つ星）で</a:t>
            </a:r>
            <a:r>
              <a:rPr lang="en-US" altLang="ja-JP" dirty="0">
                <a:latin typeface="メイリオ" panose="020B0604030504040204" pitchFamily="50" charset="-128"/>
                <a:ea typeface="メイリオ" panose="020B0604030504040204" pitchFamily="50" charset="-128"/>
              </a:rPr>
              <a:t>G</a:t>
            </a:r>
            <a:r>
              <a:rPr lang="ja-JP" altLang="en-US" dirty="0">
                <a:latin typeface="メイリオ" panose="020B0604030504040204" pitchFamily="50" charset="-128"/>
                <a:ea typeface="メイリオ" panose="020B0604030504040204" pitchFamily="50" charset="-128"/>
              </a:rPr>
              <a:t>が複数出た。ヒルトンとかハイアット、マリオットなどのブランドは米国では必ずしも上とは限らないことを知った。</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en-US" altLang="ja-JP" dirty="0">
                <a:latin typeface="メイリオ" panose="020B0604030504040204" pitchFamily="50" charset="-128"/>
                <a:ea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rPr>
              <a:t>位：入居後、部屋のオーブンを使ったら、中に挟まっていた前の住人のゴム手袋が燃えて化学物質が部屋に充満。大掃除を余儀なくされた</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131663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Deep Learning Systems</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17</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E6F6314B-FBEF-E114-0B55-DEB67E6F7127}"/>
              </a:ext>
            </a:extLst>
          </p:cNvPr>
          <p:cNvPicPr>
            <a:picLocks noChangeAspect="1"/>
          </p:cNvPicPr>
          <p:nvPr/>
        </p:nvPicPr>
        <p:blipFill>
          <a:blip r:embed="rId4"/>
          <a:stretch>
            <a:fillRect/>
          </a:stretch>
        </p:blipFill>
        <p:spPr>
          <a:xfrm>
            <a:off x="0" y="1069027"/>
            <a:ext cx="9144000" cy="4719946"/>
          </a:xfrm>
          <a:prstGeom prst="rect">
            <a:avLst/>
          </a:prstGeom>
        </p:spPr>
      </p:pic>
    </p:spTree>
    <p:extLst>
      <p:ext uri="{BB962C8B-B14F-4D97-AF65-F5344CB8AC3E}">
        <p14:creationId xmlns:p14="http://schemas.microsoft.com/office/powerpoint/2010/main" val="1692724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Deep Learning Systems</a:t>
            </a:r>
          </a:p>
          <a:p>
            <a:endParaRPr lang="en-US" altLang="ja-JP" sz="2400" dirty="0">
              <a:solidFill>
                <a:schemeClr val="bg1"/>
              </a:solidFill>
            </a:endParaRP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18</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5" name="図 4">
            <a:extLst>
              <a:ext uri="{FF2B5EF4-FFF2-40B4-BE49-F238E27FC236}">
                <a16:creationId xmlns:a16="http://schemas.microsoft.com/office/drawing/2014/main" id="{27D0A72A-9CC9-59E5-20C0-8CE2DD1443A7}"/>
              </a:ext>
            </a:extLst>
          </p:cNvPr>
          <p:cNvPicPr>
            <a:picLocks noChangeAspect="1"/>
          </p:cNvPicPr>
          <p:nvPr/>
        </p:nvPicPr>
        <p:blipFill>
          <a:blip r:embed="rId4"/>
          <a:stretch>
            <a:fillRect/>
          </a:stretch>
        </p:blipFill>
        <p:spPr>
          <a:xfrm>
            <a:off x="382029" y="2595716"/>
            <a:ext cx="8607986" cy="3451123"/>
          </a:xfrm>
          <a:prstGeom prst="rect">
            <a:avLst/>
          </a:prstGeom>
        </p:spPr>
      </p:pic>
    </p:spTree>
    <p:extLst>
      <p:ext uri="{BB962C8B-B14F-4D97-AF65-F5344CB8AC3E}">
        <p14:creationId xmlns:p14="http://schemas.microsoft.com/office/powerpoint/2010/main" val="4205916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Deep Learning Systems</a:t>
            </a:r>
          </a:p>
          <a:p>
            <a:endParaRPr lang="en-US" altLang="ja-JP" sz="2400" dirty="0">
              <a:solidFill>
                <a:schemeClr val="bg1"/>
              </a:solidFill>
            </a:endParaRP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19</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4" name="図 3">
            <a:extLst>
              <a:ext uri="{FF2B5EF4-FFF2-40B4-BE49-F238E27FC236}">
                <a16:creationId xmlns:a16="http://schemas.microsoft.com/office/drawing/2014/main" id="{F785BD03-5B3D-8A98-130E-FF7DEE915563}"/>
              </a:ext>
            </a:extLst>
          </p:cNvPr>
          <p:cNvPicPr>
            <a:picLocks noChangeAspect="1"/>
          </p:cNvPicPr>
          <p:nvPr/>
        </p:nvPicPr>
        <p:blipFill>
          <a:blip r:embed="rId4"/>
          <a:stretch>
            <a:fillRect/>
          </a:stretch>
        </p:blipFill>
        <p:spPr>
          <a:xfrm>
            <a:off x="0" y="876822"/>
            <a:ext cx="9144000" cy="5104356"/>
          </a:xfrm>
          <a:prstGeom prst="rect">
            <a:avLst/>
          </a:prstGeom>
        </p:spPr>
      </p:pic>
    </p:spTree>
    <p:extLst>
      <p:ext uri="{BB962C8B-B14F-4D97-AF65-F5344CB8AC3E}">
        <p14:creationId xmlns:p14="http://schemas.microsoft.com/office/powerpoint/2010/main" val="136651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まとめ</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2</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C8E5FD99-1805-9A3C-261B-D12F1CC18CC0}"/>
              </a:ext>
            </a:extLst>
          </p:cNvPr>
          <p:cNvSpPr txBox="1"/>
          <p:nvPr/>
        </p:nvSpPr>
        <p:spPr>
          <a:xfrm>
            <a:off x="452284" y="953729"/>
            <a:ext cx="8537730" cy="286232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データサイエンス領域では新しい研究やプロダクトが無数に産まれており、</a:t>
            </a:r>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年半ですべて学ぶのは不可能。基礎的な内容＋新しいことの学び方を学んだ（メタ学習）</a:t>
            </a:r>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・授業は、特に後半の学期を中心に、自力で学ぶのが困難な濃い内容（機械学習の最新の動向や世界トップレベルの企業・研究機関の実務者を招聘するトークなど）</a:t>
            </a:r>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・プログラミングを伴う試行錯誤経験はやはり有意義で、授業の課題からよりもインターンからのほうが質・量ともに上。インターンからの学びは大きかった</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62308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503E81EC-1D13-B150-2E06-1B7E56770F80}"/>
              </a:ext>
            </a:extLst>
          </p:cNvPr>
          <p:cNvPicPr>
            <a:picLocks noChangeAspect="1"/>
          </p:cNvPicPr>
          <p:nvPr/>
        </p:nvPicPr>
        <p:blipFill>
          <a:blip r:embed="rId3"/>
          <a:stretch>
            <a:fillRect/>
          </a:stretch>
        </p:blipFill>
        <p:spPr>
          <a:xfrm>
            <a:off x="228600" y="727586"/>
            <a:ext cx="8253152" cy="5485712"/>
          </a:xfrm>
          <a:prstGeom prst="rect">
            <a:avLst/>
          </a:prstGeom>
        </p:spPr>
      </p:pic>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Deep Learning Systems</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20</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2A35E12B-41AC-4162-5819-DD0769783236}"/>
              </a:ext>
            </a:extLst>
          </p:cNvPr>
          <p:cNvPicPr>
            <a:picLocks noChangeAspect="1"/>
          </p:cNvPicPr>
          <p:nvPr/>
        </p:nvPicPr>
        <p:blipFill>
          <a:blip r:embed="rId5"/>
          <a:stretch>
            <a:fillRect/>
          </a:stretch>
        </p:blipFill>
        <p:spPr>
          <a:xfrm>
            <a:off x="5199411" y="1579712"/>
            <a:ext cx="3360599" cy="4735389"/>
          </a:xfrm>
          <a:prstGeom prst="rect">
            <a:avLst/>
          </a:prstGeom>
        </p:spPr>
      </p:pic>
    </p:spTree>
    <p:extLst>
      <p:ext uri="{BB962C8B-B14F-4D97-AF65-F5344CB8AC3E}">
        <p14:creationId xmlns:p14="http://schemas.microsoft.com/office/powerpoint/2010/main" val="993385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Capstone</a:t>
            </a:r>
          </a:p>
        </p:txBody>
      </p:sp>
      <p:sp>
        <p:nvSpPr>
          <p:cNvPr id="9" name="Rectangle 8">
            <a:extLst>
              <a:ext uri="{FF2B5EF4-FFF2-40B4-BE49-F238E27FC236}">
                <a16:creationId xmlns:a16="http://schemas.microsoft.com/office/drawing/2014/main" id="{836D7EB6-858F-5B18-67B4-EADDCBDFA4F0}"/>
              </a:ext>
            </a:extLst>
          </p:cNvPr>
          <p:cNvSpPr/>
          <p:nvPr/>
        </p:nvSpPr>
        <p:spPr>
          <a:xfrm>
            <a:off x="382029" y="1157749"/>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21</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C9C8BA28-9B56-E912-4A61-996D21FF539D}"/>
              </a:ext>
            </a:extLst>
          </p:cNvPr>
          <p:cNvPicPr>
            <a:picLocks noChangeAspect="1"/>
          </p:cNvPicPr>
          <p:nvPr/>
        </p:nvPicPr>
        <p:blipFill>
          <a:blip r:embed="rId4"/>
          <a:stretch>
            <a:fillRect/>
          </a:stretch>
        </p:blipFill>
        <p:spPr>
          <a:xfrm>
            <a:off x="0" y="1071563"/>
            <a:ext cx="8990014" cy="4635476"/>
          </a:xfrm>
          <a:prstGeom prst="rect">
            <a:avLst/>
          </a:prstGeom>
        </p:spPr>
      </p:pic>
    </p:spTree>
    <p:extLst>
      <p:ext uri="{BB962C8B-B14F-4D97-AF65-F5344CB8AC3E}">
        <p14:creationId xmlns:p14="http://schemas.microsoft.com/office/powerpoint/2010/main" val="595591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Capstone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22</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1A156C06-0633-27F2-3E64-5C2A77F9A5F3}"/>
              </a:ext>
            </a:extLst>
          </p:cNvPr>
          <p:cNvPicPr>
            <a:picLocks noChangeAspect="1"/>
          </p:cNvPicPr>
          <p:nvPr/>
        </p:nvPicPr>
        <p:blipFill>
          <a:blip r:embed="rId4"/>
          <a:stretch>
            <a:fillRect/>
          </a:stretch>
        </p:blipFill>
        <p:spPr>
          <a:xfrm>
            <a:off x="0" y="1060632"/>
            <a:ext cx="9144000" cy="47367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6BDE3DE-1878-4335-8047-7DA9BD075651}"/>
              </a:ext>
            </a:extLst>
          </p:cNvPr>
          <p:cNvSpPr txBox="1"/>
          <p:nvPr/>
        </p:nvSpPr>
        <p:spPr>
          <a:xfrm>
            <a:off x="1393723" y="3188691"/>
            <a:ext cx="7182464" cy="300082"/>
          </a:xfrm>
          <a:prstGeom prst="rect">
            <a:avLst/>
          </a:prstGeom>
          <a:noFill/>
        </p:spPr>
        <p:txBody>
          <a:bodyPr wrap="square">
            <a:spAutoFit/>
          </a:bodyPr>
          <a:lstStyle/>
          <a:p>
            <a:r>
              <a:rPr lang="en-US" sz="1350" dirty="0">
                <a:latin typeface="Times New Roman" panose="02020603050405020304" pitchFamily="18" charset="0"/>
                <a:ea typeface="Yu Mincho" panose="02020400000000000000" pitchFamily="18" charset="-128"/>
              </a:rPr>
              <a:t>Figure1: Comparison of NLCD (2016) and Dynamic World label (2017) for NAIP 3716 (2017)</a:t>
            </a:r>
            <a:endParaRPr lang="en-US" sz="1350" dirty="0"/>
          </a:p>
        </p:txBody>
      </p:sp>
      <p:pic>
        <p:nvPicPr>
          <p:cNvPr id="7" name="図 6">
            <a:extLst>
              <a:ext uri="{FF2B5EF4-FFF2-40B4-BE49-F238E27FC236}">
                <a16:creationId xmlns:a16="http://schemas.microsoft.com/office/drawing/2014/main" id="{8DCE1D23-61D1-6034-5D25-E5D3319D9718}"/>
              </a:ext>
            </a:extLst>
          </p:cNvPr>
          <p:cNvPicPr>
            <a:picLocks noChangeAspect="1"/>
          </p:cNvPicPr>
          <p:nvPr/>
        </p:nvPicPr>
        <p:blipFill>
          <a:blip r:embed="rId2"/>
          <a:stretch>
            <a:fillRect/>
          </a:stretch>
        </p:blipFill>
        <p:spPr>
          <a:xfrm>
            <a:off x="160389" y="3465691"/>
            <a:ext cx="8823223" cy="2250575"/>
          </a:xfrm>
          <a:prstGeom prst="rect">
            <a:avLst/>
          </a:prstGeom>
        </p:spPr>
      </p:pic>
      <p:sp>
        <p:nvSpPr>
          <p:cNvPr id="9" name="Rectangle 6">
            <a:extLst>
              <a:ext uri="{FF2B5EF4-FFF2-40B4-BE49-F238E27FC236}">
                <a16:creationId xmlns:a16="http://schemas.microsoft.com/office/drawing/2014/main" id="{C3A47B82-01F2-BCB1-A60F-31C1A0767CF4}"/>
              </a:ext>
            </a:extLst>
          </p:cNvPr>
          <p:cNvSpPr/>
          <p:nvPr/>
        </p:nvSpPr>
        <p:spPr>
          <a:xfrm>
            <a:off x="0" y="0"/>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11" name="Rectangle 7">
            <a:extLst>
              <a:ext uri="{FF2B5EF4-FFF2-40B4-BE49-F238E27FC236}">
                <a16:creationId xmlns:a16="http://schemas.microsoft.com/office/drawing/2014/main" id="{D910EC40-7820-DAFE-59A3-D63FDE526BD0}"/>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Capstone</a:t>
            </a:r>
          </a:p>
        </p:txBody>
      </p:sp>
    </p:spTree>
    <p:extLst>
      <p:ext uri="{BB962C8B-B14F-4D97-AF65-F5344CB8AC3E}">
        <p14:creationId xmlns:p14="http://schemas.microsoft.com/office/powerpoint/2010/main" val="3874165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E0B0-E91F-4A0A-A7D2-5953DD21E698}"/>
              </a:ext>
            </a:extLst>
          </p:cNvPr>
          <p:cNvSpPr>
            <a:spLocks noGrp="1"/>
          </p:cNvSpPr>
          <p:nvPr>
            <p:ph type="title"/>
          </p:nvPr>
        </p:nvSpPr>
        <p:spPr>
          <a:xfrm>
            <a:off x="55306" y="728557"/>
            <a:ext cx="7886700" cy="994172"/>
          </a:xfrm>
        </p:spPr>
        <p:txBody>
          <a:bodyPr>
            <a:normAutofit fontScale="90000"/>
          </a:bodyPr>
          <a:lstStyle/>
          <a:p>
            <a:r>
              <a:rPr lang="en-US" dirty="0">
                <a:solidFill>
                  <a:schemeClr val="accent1">
                    <a:lumMod val="75000"/>
                  </a:schemeClr>
                </a:solidFill>
              </a:rPr>
              <a:t>Data Augmentation for Brightness</a:t>
            </a:r>
          </a:p>
        </p:txBody>
      </p:sp>
      <p:sp>
        <p:nvSpPr>
          <p:cNvPr id="3" name="Content Placeholder 2">
            <a:extLst>
              <a:ext uri="{FF2B5EF4-FFF2-40B4-BE49-F238E27FC236}">
                <a16:creationId xmlns:a16="http://schemas.microsoft.com/office/drawing/2014/main" id="{D94433EE-0E05-4657-9A11-C3460AC7FA17}"/>
              </a:ext>
            </a:extLst>
          </p:cNvPr>
          <p:cNvSpPr>
            <a:spLocks noGrp="1"/>
          </p:cNvSpPr>
          <p:nvPr>
            <p:ph idx="1"/>
          </p:nvPr>
        </p:nvSpPr>
        <p:spPr>
          <a:xfrm>
            <a:off x="243348" y="1451013"/>
            <a:ext cx="8974394" cy="2053310"/>
          </a:xfrm>
        </p:spPr>
        <p:txBody>
          <a:bodyPr>
            <a:normAutofit fontScale="62500" lnSpcReduction="20000"/>
          </a:bodyPr>
          <a:lstStyle/>
          <a:p>
            <a:r>
              <a:rPr lang="en-US" dirty="0"/>
              <a:t>However, since NAIP 2013 images are brighter than 2017, naïve application of models trained on NAIP 2017 to NAIP 2013 caused failure (Figure1)</a:t>
            </a:r>
          </a:p>
          <a:p>
            <a:r>
              <a:rPr lang="en-US" dirty="0"/>
              <a:t>So, we applied </a:t>
            </a:r>
            <a:r>
              <a:rPr lang="en-US" b="1" dirty="0">
                <a:solidFill>
                  <a:srgbClr val="0000FF"/>
                </a:solidFill>
              </a:rPr>
              <a:t>data augmentation for brightness</a:t>
            </a:r>
            <a:r>
              <a:rPr lang="en-US" dirty="0"/>
              <a:t>. Specifically, we prepared one brighter image for each NAIP 2017 image with the same NLCD/DW label</a:t>
            </a:r>
          </a:p>
          <a:p>
            <a:r>
              <a:rPr lang="en-US" dirty="0"/>
              <a:t>Dataset: 2000 NAIP images and their </a:t>
            </a:r>
            <a:r>
              <a:rPr lang="en-US" altLang="ja-JP" dirty="0"/>
              <a:t>NLCD/DW labels, augmented </a:t>
            </a:r>
            <a:br>
              <a:rPr lang="en-US" altLang="ja-JP" dirty="0"/>
            </a:br>
            <a:r>
              <a:rPr lang="en-US" altLang="ja-JP" dirty="0"/>
              <a:t>to 4000 pairs in total. </a:t>
            </a:r>
            <a:r>
              <a:rPr lang="en-US" dirty="0"/>
              <a:t>We trained 5-layer FCN for 0.5 epoch with batch size 2</a:t>
            </a:r>
          </a:p>
        </p:txBody>
      </p:sp>
      <p:sp>
        <p:nvSpPr>
          <p:cNvPr id="14" name="TextBox 9">
            <a:extLst>
              <a:ext uri="{FF2B5EF4-FFF2-40B4-BE49-F238E27FC236}">
                <a16:creationId xmlns:a16="http://schemas.microsoft.com/office/drawing/2014/main" id="{A1E094FC-1C3A-CD93-12B3-DCF7B496A77A}"/>
              </a:ext>
            </a:extLst>
          </p:cNvPr>
          <p:cNvSpPr txBox="1"/>
          <p:nvPr/>
        </p:nvSpPr>
        <p:spPr>
          <a:xfrm>
            <a:off x="1099001" y="3489250"/>
            <a:ext cx="7411915" cy="300082"/>
          </a:xfrm>
          <a:prstGeom prst="rect">
            <a:avLst/>
          </a:prstGeom>
          <a:noFill/>
        </p:spPr>
        <p:txBody>
          <a:bodyPr wrap="square">
            <a:spAutoFit/>
          </a:bodyPr>
          <a:lstStyle/>
          <a:p>
            <a:pPr algn="ctr"/>
            <a:r>
              <a:rPr lang="en-US" sz="1350" dirty="0">
                <a:latin typeface="Times New Roman" panose="02020603050405020304" pitchFamily="18" charset="0"/>
                <a:ea typeface="Yu Mincho" panose="02020400000000000000" pitchFamily="18" charset="-128"/>
              </a:rPr>
              <a:t>Figure1: Model prediction for NAIP 3716 with and without Data Augmentation (trained on NLCD 2016)</a:t>
            </a:r>
            <a:endParaRPr lang="en-US" sz="1350" dirty="0"/>
          </a:p>
        </p:txBody>
      </p:sp>
      <p:pic>
        <p:nvPicPr>
          <p:cNvPr id="6" name="図 5">
            <a:extLst>
              <a:ext uri="{FF2B5EF4-FFF2-40B4-BE49-F238E27FC236}">
                <a16:creationId xmlns:a16="http://schemas.microsoft.com/office/drawing/2014/main" id="{AF8642A0-04B7-E452-CA6C-CE31E4B9E5C7}"/>
              </a:ext>
            </a:extLst>
          </p:cNvPr>
          <p:cNvPicPr>
            <a:picLocks noChangeAspect="1"/>
          </p:cNvPicPr>
          <p:nvPr/>
        </p:nvPicPr>
        <p:blipFill>
          <a:blip r:embed="rId2"/>
          <a:stretch>
            <a:fillRect/>
          </a:stretch>
        </p:blipFill>
        <p:spPr>
          <a:xfrm>
            <a:off x="5095569" y="4137309"/>
            <a:ext cx="3805084" cy="1849224"/>
          </a:xfrm>
          <a:prstGeom prst="rect">
            <a:avLst/>
          </a:prstGeom>
        </p:spPr>
      </p:pic>
      <p:pic>
        <p:nvPicPr>
          <p:cNvPr id="9" name="図 8">
            <a:extLst>
              <a:ext uri="{FF2B5EF4-FFF2-40B4-BE49-F238E27FC236}">
                <a16:creationId xmlns:a16="http://schemas.microsoft.com/office/drawing/2014/main" id="{B8E1D056-21B8-C297-821F-45A5DAF31B47}"/>
              </a:ext>
            </a:extLst>
          </p:cNvPr>
          <p:cNvPicPr>
            <a:picLocks noChangeAspect="1"/>
          </p:cNvPicPr>
          <p:nvPr/>
        </p:nvPicPr>
        <p:blipFill>
          <a:blip r:embed="rId3"/>
          <a:stretch>
            <a:fillRect/>
          </a:stretch>
        </p:blipFill>
        <p:spPr>
          <a:xfrm>
            <a:off x="776555" y="4202945"/>
            <a:ext cx="1659986" cy="1676422"/>
          </a:xfrm>
          <a:prstGeom prst="rect">
            <a:avLst/>
          </a:prstGeom>
        </p:spPr>
      </p:pic>
      <p:pic>
        <p:nvPicPr>
          <p:cNvPr id="12" name="図 11">
            <a:extLst>
              <a:ext uri="{FF2B5EF4-FFF2-40B4-BE49-F238E27FC236}">
                <a16:creationId xmlns:a16="http://schemas.microsoft.com/office/drawing/2014/main" id="{83185517-17B2-0028-43A8-8D1CFC453146}"/>
              </a:ext>
            </a:extLst>
          </p:cNvPr>
          <p:cNvPicPr>
            <a:picLocks noChangeAspect="1"/>
          </p:cNvPicPr>
          <p:nvPr/>
        </p:nvPicPr>
        <p:blipFill>
          <a:blip r:embed="rId4"/>
          <a:stretch>
            <a:fillRect/>
          </a:stretch>
        </p:blipFill>
        <p:spPr>
          <a:xfrm>
            <a:off x="2746694" y="4202945"/>
            <a:ext cx="1670943" cy="1670943"/>
          </a:xfrm>
          <a:prstGeom prst="rect">
            <a:avLst/>
          </a:prstGeom>
        </p:spPr>
      </p:pic>
      <p:sp>
        <p:nvSpPr>
          <p:cNvPr id="15" name="TextBox 9">
            <a:extLst>
              <a:ext uri="{FF2B5EF4-FFF2-40B4-BE49-F238E27FC236}">
                <a16:creationId xmlns:a16="http://schemas.microsoft.com/office/drawing/2014/main" id="{FAA60233-F79E-5B5B-ABB8-55B81E2E3294}"/>
              </a:ext>
            </a:extLst>
          </p:cNvPr>
          <p:cNvSpPr txBox="1"/>
          <p:nvPr/>
        </p:nvSpPr>
        <p:spPr>
          <a:xfrm>
            <a:off x="1928200" y="3766249"/>
            <a:ext cx="1139060" cy="300082"/>
          </a:xfrm>
          <a:prstGeom prst="rect">
            <a:avLst/>
          </a:prstGeom>
          <a:noFill/>
        </p:spPr>
        <p:txBody>
          <a:bodyPr wrap="square">
            <a:spAutoFit/>
          </a:bodyPr>
          <a:lstStyle/>
          <a:p>
            <a:pPr algn="ctr"/>
            <a:r>
              <a:rPr lang="en-US" sz="1350" dirty="0">
                <a:latin typeface="Times New Roman" panose="02020603050405020304" pitchFamily="18" charset="0"/>
                <a:ea typeface="Yu Mincho" panose="02020400000000000000" pitchFamily="18" charset="-128"/>
              </a:rPr>
              <a:t>Without DA</a:t>
            </a:r>
            <a:endParaRPr lang="en-US" sz="1350" dirty="0"/>
          </a:p>
        </p:txBody>
      </p:sp>
      <p:sp>
        <p:nvSpPr>
          <p:cNvPr id="16" name="TextBox 9">
            <a:extLst>
              <a:ext uri="{FF2B5EF4-FFF2-40B4-BE49-F238E27FC236}">
                <a16:creationId xmlns:a16="http://schemas.microsoft.com/office/drawing/2014/main" id="{02F4D66C-46B3-F568-ADB8-E4097E321765}"/>
              </a:ext>
            </a:extLst>
          </p:cNvPr>
          <p:cNvSpPr txBox="1"/>
          <p:nvPr/>
        </p:nvSpPr>
        <p:spPr>
          <a:xfrm>
            <a:off x="6399336" y="3766249"/>
            <a:ext cx="1139060" cy="300082"/>
          </a:xfrm>
          <a:prstGeom prst="rect">
            <a:avLst/>
          </a:prstGeom>
          <a:noFill/>
        </p:spPr>
        <p:txBody>
          <a:bodyPr wrap="square">
            <a:spAutoFit/>
          </a:bodyPr>
          <a:lstStyle/>
          <a:p>
            <a:pPr algn="ctr"/>
            <a:r>
              <a:rPr lang="en-US" sz="1350" dirty="0">
                <a:latin typeface="Times New Roman" panose="02020603050405020304" pitchFamily="18" charset="0"/>
                <a:ea typeface="Yu Mincho" panose="02020400000000000000" pitchFamily="18" charset="-128"/>
              </a:rPr>
              <a:t>With DA</a:t>
            </a:r>
            <a:endParaRPr lang="en-US" sz="1350" dirty="0"/>
          </a:p>
        </p:txBody>
      </p:sp>
      <p:sp>
        <p:nvSpPr>
          <p:cNvPr id="17" name="TextBox 9">
            <a:extLst>
              <a:ext uri="{FF2B5EF4-FFF2-40B4-BE49-F238E27FC236}">
                <a16:creationId xmlns:a16="http://schemas.microsoft.com/office/drawing/2014/main" id="{2FF7AF2E-693E-091A-133C-8769244D6DD4}"/>
              </a:ext>
            </a:extLst>
          </p:cNvPr>
          <p:cNvSpPr txBox="1"/>
          <p:nvPr/>
        </p:nvSpPr>
        <p:spPr>
          <a:xfrm>
            <a:off x="1038922" y="3976857"/>
            <a:ext cx="1139060" cy="300082"/>
          </a:xfrm>
          <a:prstGeom prst="rect">
            <a:avLst/>
          </a:prstGeom>
          <a:noFill/>
        </p:spPr>
        <p:txBody>
          <a:bodyPr wrap="square">
            <a:spAutoFit/>
          </a:bodyPr>
          <a:lstStyle/>
          <a:p>
            <a:pPr algn="ctr"/>
            <a:r>
              <a:rPr lang="en-US" sz="1350" dirty="0">
                <a:latin typeface="Times New Roman" panose="02020603050405020304" pitchFamily="18" charset="0"/>
                <a:ea typeface="Yu Mincho" panose="02020400000000000000" pitchFamily="18" charset="-128"/>
              </a:rPr>
              <a:t>2013</a:t>
            </a:r>
            <a:endParaRPr lang="en-US" sz="1350" dirty="0"/>
          </a:p>
        </p:txBody>
      </p:sp>
      <p:sp>
        <p:nvSpPr>
          <p:cNvPr id="18" name="TextBox 9">
            <a:extLst>
              <a:ext uri="{FF2B5EF4-FFF2-40B4-BE49-F238E27FC236}">
                <a16:creationId xmlns:a16="http://schemas.microsoft.com/office/drawing/2014/main" id="{D26D5486-8641-DE3C-4E62-6015E0C250DB}"/>
              </a:ext>
            </a:extLst>
          </p:cNvPr>
          <p:cNvSpPr txBox="1"/>
          <p:nvPr/>
        </p:nvSpPr>
        <p:spPr>
          <a:xfrm>
            <a:off x="3024708" y="3976857"/>
            <a:ext cx="1139060" cy="300082"/>
          </a:xfrm>
          <a:prstGeom prst="rect">
            <a:avLst/>
          </a:prstGeom>
          <a:noFill/>
        </p:spPr>
        <p:txBody>
          <a:bodyPr wrap="square">
            <a:spAutoFit/>
          </a:bodyPr>
          <a:lstStyle/>
          <a:p>
            <a:pPr algn="ctr"/>
            <a:r>
              <a:rPr lang="en-US" sz="1350" dirty="0">
                <a:latin typeface="Times New Roman" panose="02020603050405020304" pitchFamily="18" charset="0"/>
                <a:ea typeface="Yu Mincho" panose="02020400000000000000" pitchFamily="18" charset="-128"/>
              </a:rPr>
              <a:t>2017</a:t>
            </a:r>
            <a:endParaRPr lang="en-US" sz="1350" dirty="0"/>
          </a:p>
        </p:txBody>
      </p:sp>
      <p:sp>
        <p:nvSpPr>
          <p:cNvPr id="19" name="TextBox 9">
            <a:extLst>
              <a:ext uri="{FF2B5EF4-FFF2-40B4-BE49-F238E27FC236}">
                <a16:creationId xmlns:a16="http://schemas.microsoft.com/office/drawing/2014/main" id="{B4D1EAAE-07BC-6AC8-6F1E-4CC430339E20}"/>
              </a:ext>
            </a:extLst>
          </p:cNvPr>
          <p:cNvSpPr txBox="1"/>
          <p:nvPr/>
        </p:nvSpPr>
        <p:spPr>
          <a:xfrm>
            <a:off x="7465700" y="3976857"/>
            <a:ext cx="1139060" cy="300082"/>
          </a:xfrm>
          <a:prstGeom prst="rect">
            <a:avLst/>
          </a:prstGeom>
          <a:noFill/>
        </p:spPr>
        <p:txBody>
          <a:bodyPr wrap="square">
            <a:spAutoFit/>
          </a:bodyPr>
          <a:lstStyle/>
          <a:p>
            <a:pPr algn="ctr"/>
            <a:r>
              <a:rPr lang="en-US" sz="1350" dirty="0">
                <a:latin typeface="Times New Roman" panose="02020603050405020304" pitchFamily="18" charset="0"/>
                <a:ea typeface="Yu Mincho" panose="02020400000000000000" pitchFamily="18" charset="-128"/>
              </a:rPr>
              <a:t>2017</a:t>
            </a:r>
            <a:endParaRPr lang="en-US" sz="1350" dirty="0"/>
          </a:p>
        </p:txBody>
      </p:sp>
      <p:sp>
        <p:nvSpPr>
          <p:cNvPr id="20" name="TextBox 9">
            <a:extLst>
              <a:ext uri="{FF2B5EF4-FFF2-40B4-BE49-F238E27FC236}">
                <a16:creationId xmlns:a16="http://schemas.microsoft.com/office/drawing/2014/main" id="{4B69CAFB-3E75-969C-BCB9-823B3723DDEF}"/>
              </a:ext>
            </a:extLst>
          </p:cNvPr>
          <p:cNvSpPr txBox="1"/>
          <p:nvPr/>
        </p:nvSpPr>
        <p:spPr>
          <a:xfrm>
            <a:off x="5490841" y="3976857"/>
            <a:ext cx="1139060" cy="300082"/>
          </a:xfrm>
          <a:prstGeom prst="rect">
            <a:avLst/>
          </a:prstGeom>
          <a:noFill/>
        </p:spPr>
        <p:txBody>
          <a:bodyPr wrap="square">
            <a:spAutoFit/>
          </a:bodyPr>
          <a:lstStyle/>
          <a:p>
            <a:pPr algn="ctr"/>
            <a:r>
              <a:rPr lang="en-US" sz="1350" dirty="0">
                <a:latin typeface="Times New Roman" panose="02020603050405020304" pitchFamily="18" charset="0"/>
                <a:ea typeface="Yu Mincho" panose="02020400000000000000" pitchFamily="18" charset="-128"/>
              </a:rPr>
              <a:t>2013</a:t>
            </a:r>
            <a:endParaRPr lang="en-US" sz="1350" dirty="0"/>
          </a:p>
        </p:txBody>
      </p:sp>
      <p:sp>
        <p:nvSpPr>
          <p:cNvPr id="21" name="円: 塗りつぶしなし 20">
            <a:extLst>
              <a:ext uri="{FF2B5EF4-FFF2-40B4-BE49-F238E27FC236}">
                <a16:creationId xmlns:a16="http://schemas.microsoft.com/office/drawing/2014/main" id="{9A5A9B8F-EDEF-13D5-8190-AB3B0576FB71}"/>
              </a:ext>
            </a:extLst>
          </p:cNvPr>
          <p:cNvSpPr/>
          <p:nvPr/>
        </p:nvSpPr>
        <p:spPr>
          <a:xfrm>
            <a:off x="2615425" y="4115356"/>
            <a:ext cx="482321" cy="482321"/>
          </a:xfrm>
          <a:prstGeom prst="donut">
            <a:avLst>
              <a:gd name="adj" fmla="val 15590"/>
            </a:avLst>
          </a:prstGeom>
          <a:solidFill>
            <a:srgbClr val="00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24" name="乗算記号 23">
            <a:extLst>
              <a:ext uri="{FF2B5EF4-FFF2-40B4-BE49-F238E27FC236}">
                <a16:creationId xmlns:a16="http://schemas.microsoft.com/office/drawing/2014/main" id="{AD0C8C0C-D559-D891-9D2E-D6D59C8B43D3}"/>
              </a:ext>
            </a:extLst>
          </p:cNvPr>
          <p:cNvSpPr/>
          <p:nvPr/>
        </p:nvSpPr>
        <p:spPr>
          <a:xfrm>
            <a:off x="390631" y="3936926"/>
            <a:ext cx="795812" cy="736113"/>
          </a:xfrm>
          <a:prstGeom prst="mathMultiply">
            <a:avLst>
              <a:gd name="adj1" fmla="val 13282"/>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
        <p:nvSpPr>
          <p:cNvPr id="25" name="円: 塗りつぶしなし 24">
            <a:extLst>
              <a:ext uri="{FF2B5EF4-FFF2-40B4-BE49-F238E27FC236}">
                <a16:creationId xmlns:a16="http://schemas.microsoft.com/office/drawing/2014/main" id="{9079F466-9B41-930D-2EF9-8D11E5EDF3BC}"/>
              </a:ext>
            </a:extLst>
          </p:cNvPr>
          <p:cNvSpPr/>
          <p:nvPr/>
        </p:nvSpPr>
        <p:spPr>
          <a:xfrm>
            <a:off x="5052044" y="4115356"/>
            <a:ext cx="482321" cy="482321"/>
          </a:xfrm>
          <a:prstGeom prst="donut">
            <a:avLst>
              <a:gd name="adj" fmla="val 15590"/>
            </a:avLst>
          </a:prstGeom>
          <a:solidFill>
            <a:srgbClr val="00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26" name="円: 塗りつぶしなし 25">
            <a:extLst>
              <a:ext uri="{FF2B5EF4-FFF2-40B4-BE49-F238E27FC236}">
                <a16:creationId xmlns:a16="http://schemas.microsoft.com/office/drawing/2014/main" id="{C787B471-A897-B33C-D960-48F5F177461B}"/>
              </a:ext>
            </a:extLst>
          </p:cNvPr>
          <p:cNvSpPr/>
          <p:nvPr/>
        </p:nvSpPr>
        <p:spPr>
          <a:xfrm>
            <a:off x="7056075" y="4115356"/>
            <a:ext cx="482321" cy="482321"/>
          </a:xfrm>
          <a:prstGeom prst="donut">
            <a:avLst>
              <a:gd name="adj" fmla="val 15590"/>
            </a:avLst>
          </a:prstGeom>
          <a:solidFill>
            <a:srgbClr val="00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solidFill>
                <a:schemeClr val="tx1"/>
              </a:solidFill>
            </a:endParaRPr>
          </a:p>
        </p:txBody>
      </p:sp>
      <p:sp>
        <p:nvSpPr>
          <p:cNvPr id="27" name="二等辺三角形 26">
            <a:extLst>
              <a:ext uri="{FF2B5EF4-FFF2-40B4-BE49-F238E27FC236}">
                <a16:creationId xmlns:a16="http://schemas.microsoft.com/office/drawing/2014/main" id="{A03C7B21-D044-53F9-C1F0-24BB0D5D0978}"/>
              </a:ext>
            </a:extLst>
          </p:cNvPr>
          <p:cNvSpPr/>
          <p:nvPr/>
        </p:nvSpPr>
        <p:spPr>
          <a:xfrm rot="5400000">
            <a:off x="4136701" y="4878275"/>
            <a:ext cx="1290116" cy="367292"/>
          </a:xfrm>
          <a:prstGeom prst="triangle">
            <a:avLst/>
          </a:prstGeom>
          <a:gradFill flip="none" rotWithShape="1">
            <a:gsLst>
              <a:gs pos="0">
                <a:schemeClr val="bg1">
                  <a:lumMod val="85000"/>
                </a:schemeClr>
              </a:gs>
              <a:gs pos="98000">
                <a:schemeClr val="tx1">
                  <a:lumMod val="50000"/>
                  <a:lumOff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0"/>
          </a:p>
        </p:txBody>
      </p:sp>
    </p:spTree>
    <p:extLst>
      <p:ext uri="{BB962C8B-B14F-4D97-AF65-F5344CB8AC3E}">
        <p14:creationId xmlns:p14="http://schemas.microsoft.com/office/powerpoint/2010/main" val="3203597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Capstone</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25</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2" name="図 1">
            <a:extLst>
              <a:ext uri="{FF2B5EF4-FFF2-40B4-BE49-F238E27FC236}">
                <a16:creationId xmlns:a16="http://schemas.microsoft.com/office/drawing/2014/main" id="{192C9396-42D4-E9BD-6980-35CB76BFE7BE}"/>
              </a:ext>
            </a:extLst>
          </p:cNvPr>
          <p:cNvPicPr>
            <a:picLocks noChangeAspect="1"/>
          </p:cNvPicPr>
          <p:nvPr/>
        </p:nvPicPr>
        <p:blipFill>
          <a:blip r:embed="rId4"/>
          <a:stretch>
            <a:fillRect/>
          </a:stretch>
        </p:blipFill>
        <p:spPr>
          <a:xfrm>
            <a:off x="4577213" y="4158701"/>
            <a:ext cx="980081" cy="968414"/>
          </a:xfrm>
          <a:prstGeom prst="rect">
            <a:avLst/>
          </a:prstGeom>
        </p:spPr>
      </p:pic>
      <p:pic>
        <p:nvPicPr>
          <p:cNvPr id="3" name="図 2">
            <a:extLst>
              <a:ext uri="{FF2B5EF4-FFF2-40B4-BE49-F238E27FC236}">
                <a16:creationId xmlns:a16="http://schemas.microsoft.com/office/drawing/2014/main" id="{4C39FFD0-2443-0276-8A72-36FA858D053E}"/>
              </a:ext>
            </a:extLst>
          </p:cNvPr>
          <p:cNvPicPr>
            <a:picLocks noChangeAspect="1"/>
          </p:cNvPicPr>
          <p:nvPr/>
        </p:nvPicPr>
        <p:blipFill>
          <a:blip r:embed="rId5"/>
          <a:stretch>
            <a:fillRect/>
          </a:stretch>
        </p:blipFill>
        <p:spPr>
          <a:xfrm>
            <a:off x="4968518" y="4584179"/>
            <a:ext cx="956746" cy="945079"/>
          </a:xfrm>
          <a:prstGeom prst="rect">
            <a:avLst/>
          </a:prstGeom>
        </p:spPr>
      </p:pic>
      <p:pic>
        <p:nvPicPr>
          <p:cNvPr id="12" name="図 11">
            <a:extLst>
              <a:ext uri="{FF2B5EF4-FFF2-40B4-BE49-F238E27FC236}">
                <a16:creationId xmlns:a16="http://schemas.microsoft.com/office/drawing/2014/main" id="{1445389B-1E8D-34E5-1A0F-6D34B11A8789}"/>
              </a:ext>
            </a:extLst>
          </p:cNvPr>
          <p:cNvPicPr>
            <a:picLocks noChangeAspect="1"/>
          </p:cNvPicPr>
          <p:nvPr/>
        </p:nvPicPr>
        <p:blipFill>
          <a:blip r:embed="rId6"/>
          <a:stretch>
            <a:fillRect/>
          </a:stretch>
        </p:blipFill>
        <p:spPr>
          <a:xfrm>
            <a:off x="6334367" y="4186744"/>
            <a:ext cx="956745" cy="954240"/>
          </a:xfrm>
          <a:prstGeom prst="rect">
            <a:avLst/>
          </a:prstGeom>
        </p:spPr>
      </p:pic>
      <p:pic>
        <p:nvPicPr>
          <p:cNvPr id="13" name="図 12">
            <a:extLst>
              <a:ext uri="{FF2B5EF4-FFF2-40B4-BE49-F238E27FC236}">
                <a16:creationId xmlns:a16="http://schemas.microsoft.com/office/drawing/2014/main" id="{DF34DC14-E7A8-5FCE-FBF8-3651E3966387}"/>
              </a:ext>
            </a:extLst>
          </p:cNvPr>
          <p:cNvPicPr>
            <a:picLocks noChangeAspect="1"/>
          </p:cNvPicPr>
          <p:nvPr/>
        </p:nvPicPr>
        <p:blipFill>
          <a:blip r:embed="rId5"/>
          <a:stretch>
            <a:fillRect/>
          </a:stretch>
        </p:blipFill>
        <p:spPr>
          <a:xfrm>
            <a:off x="6743529" y="4584179"/>
            <a:ext cx="956746" cy="945079"/>
          </a:xfrm>
          <a:prstGeom prst="rect">
            <a:avLst/>
          </a:prstGeom>
        </p:spPr>
      </p:pic>
      <p:sp>
        <p:nvSpPr>
          <p:cNvPr id="16" name="正方形/長方形 15">
            <a:extLst>
              <a:ext uri="{FF2B5EF4-FFF2-40B4-BE49-F238E27FC236}">
                <a16:creationId xmlns:a16="http://schemas.microsoft.com/office/drawing/2014/main" id="{E7107AA8-ADDB-F531-BD9B-A9931254B906}"/>
              </a:ext>
            </a:extLst>
          </p:cNvPr>
          <p:cNvSpPr/>
          <p:nvPr/>
        </p:nvSpPr>
        <p:spPr>
          <a:xfrm>
            <a:off x="4404849" y="4021215"/>
            <a:ext cx="3400913" cy="162404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TextBox 9">
            <a:extLst>
              <a:ext uri="{FF2B5EF4-FFF2-40B4-BE49-F238E27FC236}">
                <a16:creationId xmlns:a16="http://schemas.microsoft.com/office/drawing/2014/main" id="{2DF4D764-80A2-EAAF-8D69-59581AE4E5B0}"/>
              </a:ext>
            </a:extLst>
          </p:cNvPr>
          <p:cNvSpPr txBox="1"/>
          <p:nvPr/>
        </p:nvSpPr>
        <p:spPr>
          <a:xfrm>
            <a:off x="4787468" y="4626629"/>
            <a:ext cx="2672446" cy="369332"/>
          </a:xfrm>
          <a:prstGeom prst="rect">
            <a:avLst/>
          </a:prstGeom>
          <a:noFill/>
        </p:spPr>
        <p:txBody>
          <a:bodyPr wrap="square">
            <a:spAutoFit/>
          </a:bodyPr>
          <a:lstStyle/>
          <a:p>
            <a:pPr algn="ctr"/>
            <a:r>
              <a:rPr lang="en-US" dirty="0">
                <a:latin typeface="Times New Roman" panose="02020603050405020304" pitchFamily="18" charset="0"/>
                <a:ea typeface="Yu Mincho" panose="02020400000000000000" pitchFamily="18" charset="-128"/>
              </a:rPr>
              <a:t>&amp;</a:t>
            </a:r>
            <a:endParaRPr lang="en-US" dirty="0"/>
          </a:p>
        </p:txBody>
      </p:sp>
      <p:sp>
        <p:nvSpPr>
          <p:cNvPr id="20" name="二等辺三角形 19">
            <a:extLst>
              <a:ext uri="{FF2B5EF4-FFF2-40B4-BE49-F238E27FC236}">
                <a16:creationId xmlns:a16="http://schemas.microsoft.com/office/drawing/2014/main" id="{4A4EBDB4-7ED9-7890-E35D-DB257D99D292}"/>
              </a:ext>
            </a:extLst>
          </p:cNvPr>
          <p:cNvSpPr/>
          <p:nvPr/>
        </p:nvSpPr>
        <p:spPr>
          <a:xfrm rot="5400000">
            <a:off x="3030122" y="4628907"/>
            <a:ext cx="1720154" cy="327784"/>
          </a:xfrm>
          <a:prstGeom prst="triangle">
            <a:avLst/>
          </a:prstGeom>
          <a:gradFill flip="none" rotWithShape="1">
            <a:gsLst>
              <a:gs pos="0">
                <a:schemeClr val="bg1">
                  <a:lumMod val="85000"/>
                </a:schemeClr>
              </a:gs>
              <a:gs pos="98000">
                <a:schemeClr val="tx1">
                  <a:lumMod val="50000"/>
                  <a:lumOff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EF487B20-AB8E-F08C-89E2-7C7AAF013ADF}"/>
              </a:ext>
            </a:extLst>
          </p:cNvPr>
          <p:cNvPicPr>
            <a:picLocks noChangeAspect="1"/>
          </p:cNvPicPr>
          <p:nvPr/>
        </p:nvPicPr>
        <p:blipFill>
          <a:blip r:embed="rId4"/>
          <a:stretch>
            <a:fillRect/>
          </a:stretch>
        </p:blipFill>
        <p:spPr>
          <a:xfrm>
            <a:off x="1625879" y="4105647"/>
            <a:ext cx="980081" cy="968414"/>
          </a:xfrm>
          <a:prstGeom prst="rect">
            <a:avLst/>
          </a:prstGeom>
        </p:spPr>
      </p:pic>
      <p:pic>
        <p:nvPicPr>
          <p:cNvPr id="22" name="図 21">
            <a:extLst>
              <a:ext uri="{FF2B5EF4-FFF2-40B4-BE49-F238E27FC236}">
                <a16:creationId xmlns:a16="http://schemas.microsoft.com/office/drawing/2014/main" id="{25BF6D61-4D0B-9F60-906B-0800A7E9ED58}"/>
              </a:ext>
            </a:extLst>
          </p:cNvPr>
          <p:cNvPicPr>
            <a:picLocks noChangeAspect="1"/>
          </p:cNvPicPr>
          <p:nvPr/>
        </p:nvPicPr>
        <p:blipFill>
          <a:blip r:embed="rId5"/>
          <a:stretch>
            <a:fillRect/>
          </a:stretch>
        </p:blipFill>
        <p:spPr>
          <a:xfrm>
            <a:off x="2188004" y="4531125"/>
            <a:ext cx="956746" cy="945079"/>
          </a:xfrm>
          <a:prstGeom prst="rect">
            <a:avLst/>
          </a:prstGeom>
        </p:spPr>
      </p:pic>
      <p:sp>
        <p:nvSpPr>
          <p:cNvPr id="25" name="正方形/長方形 24">
            <a:extLst>
              <a:ext uri="{FF2B5EF4-FFF2-40B4-BE49-F238E27FC236}">
                <a16:creationId xmlns:a16="http://schemas.microsoft.com/office/drawing/2014/main" id="{0C06C24C-A79B-956F-01CC-9FEA5022030E}"/>
              </a:ext>
            </a:extLst>
          </p:cNvPr>
          <p:cNvSpPr/>
          <p:nvPr/>
        </p:nvSpPr>
        <p:spPr>
          <a:xfrm>
            <a:off x="1477839" y="4019594"/>
            <a:ext cx="1764112" cy="15552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498446D4-375B-EEF3-CF06-9C992ABEDAD1}"/>
              </a:ext>
            </a:extLst>
          </p:cNvPr>
          <p:cNvPicPr>
            <a:picLocks noChangeAspect="1"/>
          </p:cNvPicPr>
          <p:nvPr/>
        </p:nvPicPr>
        <p:blipFill>
          <a:blip r:embed="rId7"/>
          <a:stretch>
            <a:fillRect/>
          </a:stretch>
        </p:blipFill>
        <p:spPr>
          <a:xfrm>
            <a:off x="2243216" y="1691981"/>
            <a:ext cx="1421317" cy="1412433"/>
          </a:xfrm>
          <a:prstGeom prst="rect">
            <a:avLst/>
          </a:prstGeom>
        </p:spPr>
      </p:pic>
      <p:pic>
        <p:nvPicPr>
          <p:cNvPr id="28" name="図 27">
            <a:extLst>
              <a:ext uri="{FF2B5EF4-FFF2-40B4-BE49-F238E27FC236}">
                <a16:creationId xmlns:a16="http://schemas.microsoft.com/office/drawing/2014/main" id="{6A765E85-7BDF-AEB4-F5C4-7205E4084653}"/>
              </a:ext>
            </a:extLst>
          </p:cNvPr>
          <p:cNvPicPr>
            <a:picLocks noChangeAspect="1"/>
          </p:cNvPicPr>
          <p:nvPr/>
        </p:nvPicPr>
        <p:blipFill>
          <a:blip r:embed="rId4"/>
          <a:stretch>
            <a:fillRect/>
          </a:stretch>
        </p:blipFill>
        <p:spPr>
          <a:xfrm>
            <a:off x="5216649" y="1704755"/>
            <a:ext cx="1429957" cy="1412934"/>
          </a:xfrm>
          <a:prstGeom prst="rect">
            <a:avLst/>
          </a:prstGeom>
        </p:spPr>
      </p:pic>
      <p:sp>
        <p:nvSpPr>
          <p:cNvPr id="29" name="TextBox 9">
            <a:extLst>
              <a:ext uri="{FF2B5EF4-FFF2-40B4-BE49-F238E27FC236}">
                <a16:creationId xmlns:a16="http://schemas.microsoft.com/office/drawing/2014/main" id="{5B9CE131-1D1D-176E-D1F8-F43F24B701C6}"/>
              </a:ext>
            </a:extLst>
          </p:cNvPr>
          <p:cNvSpPr txBox="1"/>
          <p:nvPr/>
        </p:nvSpPr>
        <p:spPr>
          <a:xfrm>
            <a:off x="5019131" y="1366989"/>
            <a:ext cx="1885966" cy="369332"/>
          </a:xfrm>
          <a:prstGeom prst="rect">
            <a:avLst/>
          </a:prstGeom>
          <a:noFill/>
        </p:spPr>
        <p:txBody>
          <a:bodyPr wrap="square">
            <a:spAutoFit/>
          </a:bodyPr>
          <a:lstStyle/>
          <a:p>
            <a:pPr algn="ctr"/>
            <a:r>
              <a:rPr lang="en-US" dirty="0">
                <a:latin typeface="Times New Roman" panose="02020603050405020304" pitchFamily="18" charset="0"/>
                <a:ea typeface="Yu Mincho" panose="02020400000000000000" pitchFamily="18" charset="-128"/>
              </a:rPr>
              <a:t>2017</a:t>
            </a:r>
            <a:endParaRPr lang="en-US" dirty="0"/>
          </a:p>
        </p:txBody>
      </p:sp>
      <p:sp>
        <p:nvSpPr>
          <p:cNvPr id="30" name="TextBox 9">
            <a:extLst>
              <a:ext uri="{FF2B5EF4-FFF2-40B4-BE49-F238E27FC236}">
                <a16:creationId xmlns:a16="http://schemas.microsoft.com/office/drawing/2014/main" id="{890EBA30-4881-1E78-14AE-721526EAD1F1}"/>
              </a:ext>
            </a:extLst>
          </p:cNvPr>
          <p:cNvSpPr txBox="1"/>
          <p:nvPr/>
        </p:nvSpPr>
        <p:spPr>
          <a:xfrm>
            <a:off x="1984238" y="1383411"/>
            <a:ext cx="1885966" cy="369332"/>
          </a:xfrm>
          <a:prstGeom prst="rect">
            <a:avLst/>
          </a:prstGeom>
          <a:noFill/>
        </p:spPr>
        <p:txBody>
          <a:bodyPr wrap="square">
            <a:spAutoFit/>
          </a:bodyPr>
          <a:lstStyle/>
          <a:p>
            <a:pPr algn="ctr"/>
            <a:r>
              <a:rPr lang="en-US" dirty="0">
                <a:latin typeface="Times New Roman" panose="02020603050405020304" pitchFamily="18" charset="0"/>
                <a:ea typeface="Yu Mincho" panose="02020400000000000000" pitchFamily="18" charset="-128"/>
              </a:rPr>
              <a:t>2013</a:t>
            </a:r>
            <a:endParaRPr lang="en-US" dirty="0"/>
          </a:p>
        </p:txBody>
      </p:sp>
      <p:sp>
        <p:nvSpPr>
          <p:cNvPr id="31" name="TextBox 9">
            <a:extLst>
              <a:ext uri="{FF2B5EF4-FFF2-40B4-BE49-F238E27FC236}">
                <a16:creationId xmlns:a16="http://schemas.microsoft.com/office/drawing/2014/main" id="{730D97D0-781B-EBDD-55F2-3869D9835D9C}"/>
              </a:ext>
            </a:extLst>
          </p:cNvPr>
          <p:cNvSpPr txBox="1"/>
          <p:nvPr/>
        </p:nvSpPr>
        <p:spPr>
          <a:xfrm>
            <a:off x="1172936" y="3602556"/>
            <a:ext cx="1885966" cy="369332"/>
          </a:xfrm>
          <a:prstGeom prst="rect">
            <a:avLst/>
          </a:prstGeom>
          <a:noFill/>
        </p:spPr>
        <p:txBody>
          <a:bodyPr wrap="square">
            <a:spAutoFit/>
          </a:bodyPr>
          <a:lstStyle/>
          <a:p>
            <a:pPr algn="ctr"/>
            <a:r>
              <a:rPr lang="en-US" dirty="0">
                <a:latin typeface="Times New Roman" panose="02020603050405020304" pitchFamily="18" charset="0"/>
                <a:ea typeface="Yu Mincho" panose="02020400000000000000" pitchFamily="18" charset="-128"/>
              </a:rPr>
              <a:t>2017</a:t>
            </a:r>
            <a:endParaRPr lang="en-US" dirty="0"/>
          </a:p>
        </p:txBody>
      </p:sp>
      <p:sp>
        <p:nvSpPr>
          <p:cNvPr id="32" name="TextBox 9">
            <a:extLst>
              <a:ext uri="{FF2B5EF4-FFF2-40B4-BE49-F238E27FC236}">
                <a16:creationId xmlns:a16="http://schemas.microsoft.com/office/drawing/2014/main" id="{F18F0542-8782-0E44-9743-C511A240CA3B}"/>
              </a:ext>
            </a:extLst>
          </p:cNvPr>
          <p:cNvSpPr txBox="1"/>
          <p:nvPr/>
        </p:nvSpPr>
        <p:spPr>
          <a:xfrm>
            <a:off x="4054091" y="3602556"/>
            <a:ext cx="1885966" cy="369332"/>
          </a:xfrm>
          <a:prstGeom prst="rect">
            <a:avLst/>
          </a:prstGeom>
          <a:noFill/>
        </p:spPr>
        <p:txBody>
          <a:bodyPr wrap="square">
            <a:spAutoFit/>
          </a:bodyPr>
          <a:lstStyle/>
          <a:p>
            <a:pPr algn="ctr"/>
            <a:r>
              <a:rPr lang="en-US" dirty="0">
                <a:latin typeface="Times New Roman" panose="02020603050405020304" pitchFamily="18" charset="0"/>
                <a:ea typeface="Yu Mincho" panose="02020400000000000000" pitchFamily="18" charset="-128"/>
              </a:rPr>
              <a:t>2017</a:t>
            </a:r>
            <a:endParaRPr lang="en-US" dirty="0"/>
          </a:p>
        </p:txBody>
      </p:sp>
      <p:sp>
        <p:nvSpPr>
          <p:cNvPr id="33" name="TextBox 9">
            <a:extLst>
              <a:ext uri="{FF2B5EF4-FFF2-40B4-BE49-F238E27FC236}">
                <a16:creationId xmlns:a16="http://schemas.microsoft.com/office/drawing/2014/main" id="{0111F39E-B9F2-9D61-349C-C0C99F9F8E9E}"/>
              </a:ext>
            </a:extLst>
          </p:cNvPr>
          <p:cNvSpPr txBox="1"/>
          <p:nvPr/>
        </p:nvSpPr>
        <p:spPr>
          <a:xfrm>
            <a:off x="5859289" y="3602556"/>
            <a:ext cx="1885966" cy="369332"/>
          </a:xfrm>
          <a:prstGeom prst="rect">
            <a:avLst/>
          </a:prstGeom>
          <a:noFill/>
        </p:spPr>
        <p:txBody>
          <a:bodyPr wrap="square">
            <a:spAutoFit/>
          </a:bodyPr>
          <a:lstStyle/>
          <a:p>
            <a:pPr algn="ctr"/>
            <a:r>
              <a:rPr lang="en-US" dirty="0">
                <a:latin typeface="Times New Roman" panose="02020603050405020304" pitchFamily="18" charset="0"/>
                <a:ea typeface="Yu Mincho" panose="02020400000000000000" pitchFamily="18" charset="-128"/>
              </a:rPr>
              <a:t>2017’</a:t>
            </a:r>
            <a:endParaRPr lang="en-US" dirty="0"/>
          </a:p>
        </p:txBody>
      </p:sp>
    </p:spTree>
    <p:extLst>
      <p:ext uri="{BB962C8B-B14F-4D97-AF65-F5344CB8AC3E}">
        <p14:creationId xmlns:p14="http://schemas.microsoft.com/office/powerpoint/2010/main" val="125842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Machine Learning</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26</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4" name="図 3">
            <a:extLst>
              <a:ext uri="{FF2B5EF4-FFF2-40B4-BE49-F238E27FC236}">
                <a16:creationId xmlns:a16="http://schemas.microsoft.com/office/drawing/2014/main" id="{69CBF461-3A4E-53BC-7B10-BF416F61319A}"/>
              </a:ext>
            </a:extLst>
          </p:cNvPr>
          <p:cNvPicPr>
            <a:picLocks noChangeAspect="1"/>
          </p:cNvPicPr>
          <p:nvPr/>
        </p:nvPicPr>
        <p:blipFill>
          <a:blip r:embed="rId4"/>
          <a:stretch>
            <a:fillRect/>
          </a:stretch>
        </p:blipFill>
        <p:spPr>
          <a:xfrm>
            <a:off x="313183" y="1200843"/>
            <a:ext cx="4258817" cy="4918963"/>
          </a:xfrm>
          <a:prstGeom prst="rect">
            <a:avLst/>
          </a:prstGeom>
        </p:spPr>
      </p:pic>
      <p:pic>
        <p:nvPicPr>
          <p:cNvPr id="6" name="図 5">
            <a:extLst>
              <a:ext uri="{FF2B5EF4-FFF2-40B4-BE49-F238E27FC236}">
                <a16:creationId xmlns:a16="http://schemas.microsoft.com/office/drawing/2014/main" id="{619195F1-8F81-E247-7863-AE219B414F52}"/>
              </a:ext>
            </a:extLst>
          </p:cNvPr>
          <p:cNvPicPr>
            <a:picLocks noChangeAspect="1"/>
          </p:cNvPicPr>
          <p:nvPr/>
        </p:nvPicPr>
        <p:blipFill>
          <a:blip r:embed="rId5"/>
          <a:stretch>
            <a:fillRect/>
          </a:stretch>
        </p:blipFill>
        <p:spPr>
          <a:xfrm>
            <a:off x="5049935" y="1200844"/>
            <a:ext cx="3475224" cy="3766851"/>
          </a:xfrm>
          <a:prstGeom prst="rect">
            <a:avLst/>
          </a:prstGeom>
        </p:spPr>
      </p:pic>
      <p:pic>
        <p:nvPicPr>
          <p:cNvPr id="11" name="図 10">
            <a:extLst>
              <a:ext uri="{FF2B5EF4-FFF2-40B4-BE49-F238E27FC236}">
                <a16:creationId xmlns:a16="http://schemas.microsoft.com/office/drawing/2014/main" id="{26DE2CA7-259F-66BF-036E-411159A5E8DC}"/>
              </a:ext>
            </a:extLst>
          </p:cNvPr>
          <p:cNvPicPr>
            <a:picLocks noChangeAspect="1"/>
          </p:cNvPicPr>
          <p:nvPr/>
        </p:nvPicPr>
        <p:blipFill>
          <a:blip r:embed="rId6"/>
          <a:stretch>
            <a:fillRect/>
          </a:stretch>
        </p:blipFill>
        <p:spPr>
          <a:xfrm>
            <a:off x="5049935" y="4828424"/>
            <a:ext cx="3566701" cy="1458787"/>
          </a:xfrm>
          <a:prstGeom prst="rect">
            <a:avLst/>
          </a:prstGeom>
        </p:spPr>
      </p:pic>
    </p:spTree>
    <p:extLst>
      <p:ext uri="{BB962C8B-B14F-4D97-AF65-F5344CB8AC3E}">
        <p14:creationId xmlns:p14="http://schemas.microsoft.com/office/powerpoint/2010/main" val="3012039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NLP</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27</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0AA302BD-7C4A-6B80-2C6A-16FB541BB448}"/>
              </a:ext>
            </a:extLst>
          </p:cNvPr>
          <p:cNvPicPr>
            <a:picLocks noChangeAspect="1"/>
          </p:cNvPicPr>
          <p:nvPr/>
        </p:nvPicPr>
        <p:blipFill>
          <a:blip r:embed="rId4"/>
          <a:stretch>
            <a:fillRect/>
          </a:stretch>
        </p:blipFill>
        <p:spPr>
          <a:xfrm>
            <a:off x="2263878" y="3853172"/>
            <a:ext cx="6438900" cy="2362200"/>
          </a:xfrm>
          <a:prstGeom prst="rect">
            <a:avLst/>
          </a:prstGeom>
        </p:spPr>
      </p:pic>
      <p:pic>
        <p:nvPicPr>
          <p:cNvPr id="5" name="図 4">
            <a:extLst>
              <a:ext uri="{FF2B5EF4-FFF2-40B4-BE49-F238E27FC236}">
                <a16:creationId xmlns:a16="http://schemas.microsoft.com/office/drawing/2014/main" id="{92036FEC-7659-1B7F-07EE-2ECB34FC3425}"/>
              </a:ext>
            </a:extLst>
          </p:cNvPr>
          <p:cNvPicPr>
            <a:picLocks noChangeAspect="1"/>
          </p:cNvPicPr>
          <p:nvPr/>
        </p:nvPicPr>
        <p:blipFill>
          <a:blip r:embed="rId5"/>
          <a:stretch>
            <a:fillRect/>
          </a:stretch>
        </p:blipFill>
        <p:spPr>
          <a:xfrm>
            <a:off x="422786" y="988141"/>
            <a:ext cx="2825981" cy="2750014"/>
          </a:xfrm>
          <a:prstGeom prst="rect">
            <a:avLst/>
          </a:prstGeom>
        </p:spPr>
      </p:pic>
    </p:spTree>
    <p:extLst>
      <p:ext uri="{BB962C8B-B14F-4D97-AF65-F5344CB8AC3E}">
        <p14:creationId xmlns:p14="http://schemas.microsoft.com/office/powerpoint/2010/main" val="648771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661220" y="1020097"/>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28</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3ED95454-9312-E789-9923-215B2DC5109D}"/>
              </a:ext>
            </a:extLst>
          </p:cNvPr>
          <p:cNvPicPr>
            <a:picLocks noChangeAspect="1"/>
          </p:cNvPicPr>
          <p:nvPr/>
        </p:nvPicPr>
        <p:blipFill>
          <a:blip r:embed="rId4"/>
          <a:stretch>
            <a:fillRect/>
          </a:stretch>
        </p:blipFill>
        <p:spPr>
          <a:xfrm>
            <a:off x="297426" y="1937962"/>
            <a:ext cx="6115053" cy="4277632"/>
          </a:xfrm>
          <a:prstGeom prst="rect">
            <a:avLst/>
          </a:prstGeom>
        </p:spPr>
      </p:pic>
      <p:pic>
        <p:nvPicPr>
          <p:cNvPr id="5" name="図 4">
            <a:extLst>
              <a:ext uri="{FF2B5EF4-FFF2-40B4-BE49-F238E27FC236}">
                <a16:creationId xmlns:a16="http://schemas.microsoft.com/office/drawing/2014/main" id="{03AA66AF-BB33-F64E-B599-0168733FF7B0}"/>
              </a:ext>
            </a:extLst>
          </p:cNvPr>
          <p:cNvPicPr>
            <a:picLocks noChangeAspect="1"/>
          </p:cNvPicPr>
          <p:nvPr/>
        </p:nvPicPr>
        <p:blipFill>
          <a:blip r:embed="rId5"/>
          <a:stretch>
            <a:fillRect/>
          </a:stretch>
        </p:blipFill>
        <p:spPr>
          <a:xfrm>
            <a:off x="6481304" y="845061"/>
            <a:ext cx="2220244" cy="5492565"/>
          </a:xfrm>
          <a:prstGeom prst="rect">
            <a:avLst/>
          </a:prstGeom>
        </p:spPr>
      </p:pic>
    </p:spTree>
    <p:extLst>
      <p:ext uri="{BB962C8B-B14F-4D97-AF65-F5344CB8AC3E}">
        <p14:creationId xmlns:p14="http://schemas.microsoft.com/office/powerpoint/2010/main" val="4068670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29</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D99A2CC7-FFE5-1F6F-01E8-BF3478D58F8E}"/>
              </a:ext>
            </a:extLst>
          </p:cNvPr>
          <p:cNvPicPr>
            <a:picLocks noChangeAspect="1"/>
          </p:cNvPicPr>
          <p:nvPr/>
        </p:nvPicPr>
        <p:blipFill>
          <a:blip r:embed="rId4"/>
          <a:stretch>
            <a:fillRect/>
          </a:stretch>
        </p:blipFill>
        <p:spPr>
          <a:xfrm>
            <a:off x="2996073" y="802640"/>
            <a:ext cx="2922706" cy="5414194"/>
          </a:xfrm>
          <a:prstGeom prst="rect">
            <a:avLst/>
          </a:prstGeom>
        </p:spPr>
      </p:pic>
    </p:spTree>
    <p:extLst>
      <p:ext uri="{BB962C8B-B14F-4D97-AF65-F5344CB8AC3E}">
        <p14:creationId xmlns:p14="http://schemas.microsoft.com/office/powerpoint/2010/main" val="136069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留学先プログラム概要等</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C8E5FD99-1805-9A3C-261B-D12F1CC18CC0}"/>
              </a:ext>
            </a:extLst>
          </p:cNvPr>
          <p:cNvSpPr txBox="1"/>
          <p:nvPr/>
        </p:nvSpPr>
        <p:spPr>
          <a:xfrm>
            <a:off x="452284" y="953729"/>
            <a:ext cx="8239432" cy="2031325"/>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・留学先：コロンビア大学エンジニアリングスクール</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・コース：</a:t>
            </a:r>
            <a:r>
              <a:rPr lang="en-US" altLang="ja-JP" dirty="0">
                <a:latin typeface="メイリオ" panose="020B0604030504040204" pitchFamily="50" charset="-128"/>
                <a:ea typeface="メイリオ" panose="020B0604030504040204" pitchFamily="50" charset="-128"/>
              </a:rPr>
              <a:t>Master of Science </a:t>
            </a:r>
            <a:r>
              <a:rPr lang="ja-JP" altLang="en-US" dirty="0">
                <a:latin typeface="メイリオ" panose="020B0604030504040204" pitchFamily="50" charset="-128"/>
                <a:ea typeface="メイリオ" panose="020B0604030504040204" pitchFamily="50" charset="-128"/>
              </a:rPr>
              <a:t>データサイエンス</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・期間　：</a:t>
            </a:r>
            <a:r>
              <a:rPr kumimoji="1" lang="en-US" altLang="ja-JP" dirty="0">
                <a:latin typeface="メイリオ" panose="020B0604030504040204" pitchFamily="50" charset="-128"/>
                <a:ea typeface="メイリオ" panose="020B0604030504040204" pitchFamily="50" charset="-128"/>
              </a:rPr>
              <a:t>3</a:t>
            </a:r>
            <a:r>
              <a:rPr kumimoji="1" lang="ja-JP" altLang="en-US" dirty="0">
                <a:latin typeface="メイリオ" panose="020B0604030504040204" pitchFamily="50" charset="-128"/>
                <a:ea typeface="メイリオ" panose="020B0604030504040204" pitchFamily="50" charset="-128"/>
              </a:rPr>
              <a:t>学期制（秋・春・秋）</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・授業数：</a:t>
            </a:r>
            <a:r>
              <a:rPr lang="en-US" altLang="ja-JP" dirty="0">
                <a:latin typeface="メイリオ" panose="020B0604030504040204" pitchFamily="50" charset="-128"/>
                <a:ea typeface="メイリオ" panose="020B0604030504040204" pitchFamily="50" charset="-128"/>
              </a:rPr>
              <a:t>10</a:t>
            </a:r>
            <a:r>
              <a:rPr lang="ja-JP" altLang="en-US" dirty="0">
                <a:latin typeface="メイリオ" panose="020B0604030504040204" pitchFamily="50" charset="-128"/>
                <a:ea typeface="メイリオ" panose="020B0604030504040204" pitchFamily="50" charset="-128"/>
              </a:rPr>
              <a:t>授業（</a:t>
            </a:r>
            <a:r>
              <a:rPr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各</a:t>
            </a:r>
            <a:r>
              <a:rPr lang="en-US" altLang="ja-JP" dirty="0">
                <a:latin typeface="メイリオ" panose="020B0604030504040204" pitchFamily="50" charset="-128"/>
                <a:ea typeface="メイリオ" panose="020B0604030504040204" pitchFamily="50" charset="-128"/>
              </a:rPr>
              <a:t>3</a:t>
            </a:r>
            <a:r>
              <a:rPr lang="ja-JP" altLang="en-US" dirty="0">
                <a:latin typeface="メイリオ" panose="020B0604030504040204" pitchFamily="50" charset="-128"/>
                <a:ea typeface="メイリオ" panose="020B0604030504040204" pitchFamily="50" charset="-128"/>
              </a:rPr>
              <a:t>単位＝</a:t>
            </a:r>
            <a:r>
              <a:rPr lang="en-US" altLang="ja-JP" dirty="0">
                <a:latin typeface="メイリオ" panose="020B0604030504040204" pitchFamily="50" charset="-128"/>
                <a:ea typeface="メイリオ" panose="020B0604030504040204" pitchFamily="50" charset="-128"/>
              </a:rPr>
              <a:t>30</a:t>
            </a:r>
            <a:r>
              <a:rPr lang="ja-JP" altLang="en-US" dirty="0">
                <a:latin typeface="メイリオ" panose="020B0604030504040204" pitchFamily="50" charset="-128"/>
                <a:ea typeface="メイリオ" panose="020B0604030504040204" pitchFamily="50" charset="-128"/>
              </a:rPr>
              <a:t>単位）、うち必修７、選択</a:t>
            </a:r>
            <a:r>
              <a:rPr lang="en-US" altLang="ja-JP" dirty="0">
                <a:latin typeface="メイリオ" panose="020B0604030504040204" pitchFamily="50" charset="-128"/>
                <a:ea typeface="メイリオ" panose="020B0604030504040204" pitchFamily="50" charset="-128"/>
              </a:rPr>
              <a:t>3</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・学費計：</a:t>
            </a:r>
            <a:r>
              <a:rPr lang="en-US" altLang="ja-JP" dirty="0">
                <a:latin typeface="メイリオ" panose="020B0604030504040204" pitchFamily="50" charset="-128"/>
                <a:ea typeface="メイリオ" panose="020B0604030504040204" pitchFamily="50" charset="-128"/>
              </a:rPr>
              <a:t>10</a:t>
            </a:r>
            <a:r>
              <a:rPr lang="ja-JP" altLang="en-US" dirty="0">
                <a:latin typeface="メイリオ" panose="020B0604030504040204" pitchFamily="50" charset="-128"/>
                <a:ea typeface="メイリオ" panose="020B0604030504040204" pitchFamily="50" charset="-128"/>
              </a:rPr>
              <a:t>授業</a:t>
            </a:r>
            <a:r>
              <a:rPr lang="en-US" altLang="ja-JP" dirty="0">
                <a:latin typeface="メイリオ" panose="020B0604030504040204" pitchFamily="50" charset="-128"/>
                <a:ea typeface="メイリオ" panose="020B0604030504040204" pitchFamily="50" charset="-128"/>
              </a:rPr>
              <a:t>×7000</a:t>
            </a:r>
            <a:r>
              <a:rPr lang="ja-JP" altLang="en-US" dirty="0">
                <a:latin typeface="メイリオ" panose="020B0604030504040204" pitchFamily="50" charset="-128"/>
                <a:ea typeface="メイリオ" panose="020B0604030504040204" pitchFamily="50" charset="-128"/>
              </a:rPr>
              <a:t>ドル＋保険・雑費等＝約</a:t>
            </a:r>
            <a:r>
              <a:rPr lang="en-US" altLang="ja-JP" dirty="0">
                <a:latin typeface="メイリオ" panose="020B0604030504040204" pitchFamily="50" charset="-128"/>
                <a:ea typeface="メイリオ" panose="020B0604030504040204" pitchFamily="50" charset="-128"/>
              </a:rPr>
              <a:t>8</a:t>
            </a:r>
            <a:r>
              <a:rPr lang="ja-JP" altLang="en-US" dirty="0">
                <a:latin typeface="メイリオ" panose="020B0604030504040204" pitchFamily="50" charset="-128"/>
                <a:ea typeface="メイリオ" panose="020B0604030504040204" pitchFamily="50" charset="-128"/>
              </a:rPr>
              <a:t>万ドル</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・学生数：</a:t>
            </a:r>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学年あたり</a:t>
            </a:r>
            <a:r>
              <a:rPr lang="en-US" altLang="ja-JP" dirty="0">
                <a:latin typeface="メイリオ" panose="020B0604030504040204" pitchFamily="50" charset="-128"/>
                <a:ea typeface="メイリオ" panose="020B0604030504040204" pitchFamily="50" charset="-128"/>
              </a:rPr>
              <a:t>185</a:t>
            </a:r>
            <a:r>
              <a:rPr lang="ja-JP" altLang="en-US" dirty="0">
                <a:latin typeface="メイリオ" panose="020B0604030504040204" pitchFamily="50" charset="-128"/>
                <a:ea typeface="メイリオ" panose="020B0604030504040204" pitchFamily="50" charset="-128"/>
              </a:rPr>
              <a:t>名（</a:t>
            </a:r>
            <a:r>
              <a:rPr lang="en-US" altLang="ja-JP" dirty="0">
                <a:latin typeface="メイリオ" panose="020B0604030504040204" pitchFamily="50" charset="-128"/>
                <a:ea typeface="メイリオ" panose="020B0604030504040204" pitchFamily="50" charset="-128"/>
              </a:rPr>
              <a:t>2021</a:t>
            </a:r>
            <a:r>
              <a:rPr lang="ja-JP" altLang="en-US" dirty="0">
                <a:latin typeface="メイリオ" panose="020B0604030504040204" pitchFamily="50" charset="-128"/>
                <a:ea typeface="メイリオ" panose="020B0604030504040204" pitchFamily="50" charset="-128"/>
              </a:rPr>
              <a:t>年秋入学）</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・スクール全体の入学率、学生出身国：</a:t>
            </a:r>
            <a:r>
              <a:rPr kumimoji="1" lang="en-US" altLang="ja-JP" dirty="0">
                <a:latin typeface="メイリオ" panose="020B0604030504040204" pitchFamily="50" charset="-128"/>
                <a:ea typeface="メイリオ" panose="020B0604030504040204" pitchFamily="50" charset="-128"/>
              </a:rPr>
              <a:t>8</a:t>
            </a:r>
            <a:r>
              <a:rPr kumimoji="1" lang="ja-JP" altLang="en-US" dirty="0">
                <a:latin typeface="メイリオ" panose="020B0604030504040204" pitchFamily="50" charset="-128"/>
                <a:ea typeface="メイリオ" panose="020B0604030504040204" pitchFamily="50" charset="-128"/>
              </a:rPr>
              <a:t>割程度？、インドからが多い</a:t>
            </a:r>
            <a:endParaRPr kumimoji="1" lang="en-US" altLang="ja-JP"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1BD3EB20-F493-8348-55A7-2B79F6C70251}"/>
              </a:ext>
            </a:extLst>
          </p:cNvPr>
          <p:cNvPicPr>
            <a:picLocks noChangeAspect="1"/>
          </p:cNvPicPr>
          <p:nvPr/>
        </p:nvPicPr>
        <p:blipFill>
          <a:blip r:embed="rId4"/>
          <a:stretch>
            <a:fillRect/>
          </a:stretch>
        </p:blipFill>
        <p:spPr>
          <a:xfrm>
            <a:off x="2362149" y="3118805"/>
            <a:ext cx="4675239" cy="3228226"/>
          </a:xfrm>
          <a:prstGeom prst="rect">
            <a:avLst/>
          </a:prstGeom>
        </p:spPr>
      </p:pic>
    </p:spTree>
    <p:extLst>
      <p:ext uri="{BB962C8B-B14F-4D97-AF65-F5344CB8AC3E}">
        <p14:creationId xmlns:p14="http://schemas.microsoft.com/office/powerpoint/2010/main" val="21903465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30</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7711F3C4-0DEA-9BCD-441E-E110E95D29B0}"/>
              </a:ext>
            </a:extLst>
          </p:cNvPr>
          <p:cNvPicPr>
            <a:picLocks noChangeAspect="1"/>
          </p:cNvPicPr>
          <p:nvPr/>
        </p:nvPicPr>
        <p:blipFill>
          <a:blip r:embed="rId4"/>
          <a:stretch>
            <a:fillRect/>
          </a:stretch>
        </p:blipFill>
        <p:spPr>
          <a:xfrm>
            <a:off x="0" y="939140"/>
            <a:ext cx="9144000" cy="4979719"/>
          </a:xfrm>
          <a:prstGeom prst="rect">
            <a:avLst/>
          </a:prstGeom>
        </p:spPr>
      </p:pic>
    </p:spTree>
    <p:extLst>
      <p:ext uri="{BB962C8B-B14F-4D97-AF65-F5344CB8AC3E}">
        <p14:creationId xmlns:p14="http://schemas.microsoft.com/office/powerpoint/2010/main" val="923558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31</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3B644297-637A-A59D-0C78-E87981045A5F}"/>
              </a:ext>
            </a:extLst>
          </p:cNvPr>
          <p:cNvPicPr>
            <a:picLocks noChangeAspect="1"/>
          </p:cNvPicPr>
          <p:nvPr/>
        </p:nvPicPr>
        <p:blipFill>
          <a:blip r:embed="rId4"/>
          <a:stretch>
            <a:fillRect/>
          </a:stretch>
        </p:blipFill>
        <p:spPr>
          <a:xfrm>
            <a:off x="228600" y="1271683"/>
            <a:ext cx="8305129" cy="4314633"/>
          </a:xfrm>
          <a:prstGeom prst="rect">
            <a:avLst/>
          </a:prstGeom>
        </p:spPr>
      </p:pic>
    </p:spTree>
    <p:extLst>
      <p:ext uri="{BB962C8B-B14F-4D97-AF65-F5344CB8AC3E}">
        <p14:creationId xmlns:p14="http://schemas.microsoft.com/office/powerpoint/2010/main" val="3156401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32</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4" name="図 3">
            <a:extLst>
              <a:ext uri="{FF2B5EF4-FFF2-40B4-BE49-F238E27FC236}">
                <a16:creationId xmlns:a16="http://schemas.microsoft.com/office/drawing/2014/main" id="{D5C16387-EAA3-51F0-4C28-D0DACF61DE20}"/>
              </a:ext>
            </a:extLst>
          </p:cNvPr>
          <p:cNvPicPr>
            <a:picLocks noChangeAspect="1"/>
          </p:cNvPicPr>
          <p:nvPr/>
        </p:nvPicPr>
        <p:blipFill>
          <a:blip r:embed="rId4"/>
          <a:stretch>
            <a:fillRect/>
          </a:stretch>
        </p:blipFill>
        <p:spPr>
          <a:xfrm>
            <a:off x="0" y="1069514"/>
            <a:ext cx="9144000" cy="4718971"/>
          </a:xfrm>
          <a:prstGeom prst="rect">
            <a:avLst/>
          </a:prstGeom>
        </p:spPr>
      </p:pic>
    </p:spTree>
    <p:extLst>
      <p:ext uri="{BB962C8B-B14F-4D97-AF65-F5344CB8AC3E}">
        <p14:creationId xmlns:p14="http://schemas.microsoft.com/office/powerpoint/2010/main" val="3903740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33</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2A305C76-88B5-AAF8-5DFF-0651E1620CEA}"/>
              </a:ext>
            </a:extLst>
          </p:cNvPr>
          <p:cNvPicPr>
            <a:picLocks noChangeAspect="1"/>
          </p:cNvPicPr>
          <p:nvPr/>
        </p:nvPicPr>
        <p:blipFill>
          <a:blip r:embed="rId4"/>
          <a:stretch>
            <a:fillRect/>
          </a:stretch>
        </p:blipFill>
        <p:spPr>
          <a:xfrm>
            <a:off x="0" y="1072716"/>
            <a:ext cx="9144000" cy="4712567"/>
          </a:xfrm>
          <a:prstGeom prst="rect">
            <a:avLst/>
          </a:prstGeom>
        </p:spPr>
      </p:pic>
    </p:spTree>
    <p:extLst>
      <p:ext uri="{BB962C8B-B14F-4D97-AF65-F5344CB8AC3E}">
        <p14:creationId xmlns:p14="http://schemas.microsoft.com/office/powerpoint/2010/main" val="3209606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34</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0DF76FFF-9E66-4B20-D9EE-5DEC3FA09B4D}"/>
              </a:ext>
            </a:extLst>
          </p:cNvPr>
          <p:cNvPicPr>
            <a:picLocks noChangeAspect="1"/>
          </p:cNvPicPr>
          <p:nvPr/>
        </p:nvPicPr>
        <p:blipFill>
          <a:blip r:embed="rId4"/>
          <a:stretch>
            <a:fillRect/>
          </a:stretch>
        </p:blipFill>
        <p:spPr>
          <a:xfrm>
            <a:off x="0" y="970973"/>
            <a:ext cx="9144000" cy="4916053"/>
          </a:xfrm>
          <a:prstGeom prst="rect">
            <a:avLst/>
          </a:prstGeom>
        </p:spPr>
      </p:pic>
    </p:spTree>
    <p:extLst>
      <p:ext uri="{BB962C8B-B14F-4D97-AF65-F5344CB8AC3E}">
        <p14:creationId xmlns:p14="http://schemas.microsoft.com/office/powerpoint/2010/main" val="3392598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35</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17F70F42-4440-ED7C-68ED-FA6410CC97DF}"/>
              </a:ext>
            </a:extLst>
          </p:cNvPr>
          <p:cNvPicPr>
            <a:picLocks noChangeAspect="1"/>
          </p:cNvPicPr>
          <p:nvPr/>
        </p:nvPicPr>
        <p:blipFill>
          <a:blip r:embed="rId4"/>
          <a:stretch>
            <a:fillRect/>
          </a:stretch>
        </p:blipFill>
        <p:spPr>
          <a:xfrm>
            <a:off x="0" y="1499467"/>
            <a:ext cx="9144000" cy="3859066"/>
          </a:xfrm>
          <a:prstGeom prst="rect">
            <a:avLst/>
          </a:prstGeom>
        </p:spPr>
      </p:pic>
    </p:spTree>
    <p:extLst>
      <p:ext uri="{BB962C8B-B14F-4D97-AF65-F5344CB8AC3E}">
        <p14:creationId xmlns:p14="http://schemas.microsoft.com/office/powerpoint/2010/main" val="820523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36</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A0111143-D150-5BA2-18A6-F069B5FD53DA}"/>
              </a:ext>
            </a:extLst>
          </p:cNvPr>
          <p:cNvPicPr>
            <a:picLocks noChangeAspect="1"/>
          </p:cNvPicPr>
          <p:nvPr/>
        </p:nvPicPr>
        <p:blipFill>
          <a:blip r:embed="rId4"/>
          <a:stretch>
            <a:fillRect/>
          </a:stretch>
        </p:blipFill>
        <p:spPr>
          <a:xfrm>
            <a:off x="0" y="1071188"/>
            <a:ext cx="9144000" cy="4715623"/>
          </a:xfrm>
          <a:prstGeom prst="rect">
            <a:avLst/>
          </a:prstGeom>
        </p:spPr>
      </p:pic>
    </p:spTree>
    <p:extLst>
      <p:ext uri="{BB962C8B-B14F-4D97-AF65-F5344CB8AC3E}">
        <p14:creationId xmlns:p14="http://schemas.microsoft.com/office/powerpoint/2010/main" val="983590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37</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4E20AE57-D94F-FC2E-7738-672A40A4C27D}"/>
              </a:ext>
            </a:extLst>
          </p:cNvPr>
          <p:cNvPicPr>
            <a:picLocks noChangeAspect="1"/>
          </p:cNvPicPr>
          <p:nvPr/>
        </p:nvPicPr>
        <p:blipFill>
          <a:blip r:embed="rId4"/>
          <a:stretch>
            <a:fillRect/>
          </a:stretch>
        </p:blipFill>
        <p:spPr>
          <a:xfrm>
            <a:off x="0" y="1071338"/>
            <a:ext cx="9144000" cy="4715323"/>
          </a:xfrm>
          <a:prstGeom prst="rect">
            <a:avLst/>
          </a:prstGeom>
        </p:spPr>
      </p:pic>
    </p:spTree>
    <p:extLst>
      <p:ext uri="{BB962C8B-B14F-4D97-AF65-F5344CB8AC3E}">
        <p14:creationId xmlns:p14="http://schemas.microsoft.com/office/powerpoint/2010/main" val="3844883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38</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4" name="図 3">
            <a:extLst>
              <a:ext uri="{FF2B5EF4-FFF2-40B4-BE49-F238E27FC236}">
                <a16:creationId xmlns:a16="http://schemas.microsoft.com/office/drawing/2014/main" id="{DBA0CAC9-B610-A91C-73BF-CA306BBDFBE8}"/>
              </a:ext>
            </a:extLst>
          </p:cNvPr>
          <p:cNvPicPr>
            <a:picLocks noChangeAspect="1"/>
          </p:cNvPicPr>
          <p:nvPr/>
        </p:nvPicPr>
        <p:blipFill>
          <a:blip r:embed="rId4"/>
          <a:stretch>
            <a:fillRect/>
          </a:stretch>
        </p:blipFill>
        <p:spPr>
          <a:xfrm>
            <a:off x="0" y="1078639"/>
            <a:ext cx="9144000" cy="4700722"/>
          </a:xfrm>
          <a:prstGeom prst="rect">
            <a:avLst/>
          </a:prstGeom>
        </p:spPr>
      </p:pic>
    </p:spTree>
    <p:extLst>
      <p:ext uri="{BB962C8B-B14F-4D97-AF65-F5344CB8AC3E}">
        <p14:creationId xmlns:p14="http://schemas.microsoft.com/office/powerpoint/2010/main" val="1178059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39</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pic>
        <p:nvPicPr>
          <p:cNvPr id="3" name="図 2">
            <a:extLst>
              <a:ext uri="{FF2B5EF4-FFF2-40B4-BE49-F238E27FC236}">
                <a16:creationId xmlns:a16="http://schemas.microsoft.com/office/drawing/2014/main" id="{7FFF52DC-46D5-54C5-2D68-8A6F6116F033}"/>
              </a:ext>
            </a:extLst>
          </p:cNvPr>
          <p:cNvPicPr>
            <a:picLocks noChangeAspect="1"/>
          </p:cNvPicPr>
          <p:nvPr/>
        </p:nvPicPr>
        <p:blipFill>
          <a:blip r:embed="rId4"/>
          <a:stretch>
            <a:fillRect/>
          </a:stretch>
        </p:blipFill>
        <p:spPr>
          <a:xfrm>
            <a:off x="0" y="1080893"/>
            <a:ext cx="9144000" cy="4696213"/>
          </a:xfrm>
          <a:prstGeom prst="rect">
            <a:avLst/>
          </a:prstGeom>
        </p:spPr>
      </p:pic>
    </p:spTree>
    <p:extLst>
      <p:ext uri="{BB962C8B-B14F-4D97-AF65-F5344CB8AC3E}">
        <p14:creationId xmlns:p14="http://schemas.microsoft.com/office/powerpoint/2010/main" val="80269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データサイエンスとは？</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4</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C8E5FD99-1805-9A3C-261B-D12F1CC18CC0}"/>
              </a:ext>
            </a:extLst>
          </p:cNvPr>
          <p:cNvSpPr txBox="1"/>
          <p:nvPr/>
        </p:nvSpPr>
        <p:spPr>
          <a:xfrm>
            <a:off x="452284" y="953729"/>
            <a:ext cx="8691716"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・データサイエンスとは、統計学＋コンピュータサイエンス（＋ビジネス応用）</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・コロンビア大学の場合は、両学部共催</a:t>
            </a:r>
            <a:endParaRPr kumimoji="1" lang="en-US" altLang="ja-JP" dirty="0">
              <a:latin typeface="メイリオ" panose="020B0604030504040204" pitchFamily="50" charset="-128"/>
              <a:ea typeface="メイリオ" panose="020B0604030504040204" pitchFamily="50" charset="-128"/>
            </a:endParaRPr>
          </a:p>
        </p:txBody>
      </p:sp>
      <p:sp>
        <p:nvSpPr>
          <p:cNvPr id="5" name="正方形/長方形 4">
            <a:extLst>
              <a:ext uri="{FF2B5EF4-FFF2-40B4-BE49-F238E27FC236}">
                <a16:creationId xmlns:a16="http://schemas.microsoft.com/office/drawing/2014/main" id="{F84721A9-2869-2CA4-EC47-0D451307A369}"/>
              </a:ext>
            </a:extLst>
          </p:cNvPr>
          <p:cNvSpPr/>
          <p:nvPr/>
        </p:nvSpPr>
        <p:spPr>
          <a:xfrm>
            <a:off x="471948" y="1747075"/>
            <a:ext cx="3844413" cy="3424694"/>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統計学部</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lang="ja-JP" altLang="en-US" dirty="0">
                <a:solidFill>
                  <a:schemeClr val="tx1"/>
                </a:solidFill>
                <a:latin typeface="メイリオ" panose="020B0604030504040204" pitchFamily="50" charset="-128"/>
                <a:ea typeface="メイリオ" panose="020B0604030504040204" pitchFamily="50" charset="-128"/>
              </a:rPr>
              <a:t>（統計学）</a:t>
            </a:r>
            <a:endParaRPr lang="en-US" altLang="ja-JP" dirty="0">
              <a:solidFill>
                <a:schemeClr val="tx1"/>
              </a:solidFill>
              <a:latin typeface="メイリオ" panose="020B0604030504040204" pitchFamily="50" charset="-128"/>
              <a:ea typeface="メイリオ" panose="020B0604030504040204" pitchFamily="50" charset="-128"/>
            </a:endParaRPr>
          </a:p>
          <a:p>
            <a:pPr algn="ct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endParaRPr lang="en-US" altLang="ja-JP" dirty="0">
              <a:solidFill>
                <a:schemeClr val="tx1"/>
              </a:solidFill>
              <a:latin typeface="メイリオ" panose="020B0604030504040204" pitchFamily="50" charset="-128"/>
              <a:ea typeface="メイリオ" panose="020B0604030504040204" pitchFamily="50" charset="-128"/>
            </a:endParaRPr>
          </a:p>
          <a:p>
            <a:pPr algn="ct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endParaRPr lang="en-US" altLang="ja-JP" dirty="0">
              <a:solidFill>
                <a:schemeClr val="tx1"/>
              </a:solidFill>
              <a:latin typeface="メイリオ" panose="020B0604030504040204" pitchFamily="50" charset="-128"/>
              <a:ea typeface="メイリオ" panose="020B0604030504040204" pitchFamily="50" charset="-128"/>
            </a:endParaRPr>
          </a:p>
          <a:p>
            <a:pPr algn="ct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6" name="正方形/長方形 5">
            <a:extLst>
              <a:ext uri="{FF2B5EF4-FFF2-40B4-BE49-F238E27FC236}">
                <a16:creationId xmlns:a16="http://schemas.microsoft.com/office/drawing/2014/main" id="{97F8C0AE-2E64-8013-2D72-462ABCB74E6B}"/>
              </a:ext>
            </a:extLst>
          </p:cNvPr>
          <p:cNvSpPr/>
          <p:nvPr/>
        </p:nvSpPr>
        <p:spPr>
          <a:xfrm>
            <a:off x="4572000" y="1747075"/>
            <a:ext cx="3844413" cy="3424694"/>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コンピュータサイエンス学部</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（機械学習専攻トラック）</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endParaRPr lang="en-US" altLang="ja-JP" dirty="0">
              <a:solidFill>
                <a:schemeClr val="tx1"/>
              </a:solidFill>
              <a:latin typeface="メイリオ" panose="020B0604030504040204" pitchFamily="50" charset="-128"/>
              <a:ea typeface="メイリオ" panose="020B0604030504040204" pitchFamily="50" charset="-128"/>
            </a:endParaRPr>
          </a:p>
          <a:p>
            <a:pPr algn="ct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endParaRPr lang="en-US" altLang="ja-JP" dirty="0">
              <a:solidFill>
                <a:schemeClr val="tx1"/>
              </a:solidFill>
              <a:latin typeface="メイリオ" panose="020B0604030504040204" pitchFamily="50" charset="-128"/>
              <a:ea typeface="メイリオ" panose="020B0604030504040204" pitchFamily="50" charset="-128"/>
            </a:endParaRPr>
          </a:p>
          <a:p>
            <a:pPr algn="ct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endParaRPr lang="en-US" altLang="ja-JP" dirty="0">
              <a:solidFill>
                <a:schemeClr val="tx1"/>
              </a:solidFill>
              <a:latin typeface="メイリオ" panose="020B0604030504040204" pitchFamily="50" charset="-128"/>
              <a:ea typeface="メイリオ" panose="020B0604030504040204" pitchFamily="50" charset="-128"/>
            </a:endParaRPr>
          </a:p>
          <a:p>
            <a:pPr algn="ct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2" name="正方形/長方形 11">
            <a:extLst>
              <a:ext uri="{FF2B5EF4-FFF2-40B4-BE49-F238E27FC236}">
                <a16:creationId xmlns:a16="http://schemas.microsoft.com/office/drawing/2014/main" id="{82341584-6310-C5BC-FE9A-449653FA4319}"/>
              </a:ext>
            </a:extLst>
          </p:cNvPr>
          <p:cNvSpPr/>
          <p:nvPr/>
        </p:nvSpPr>
        <p:spPr>
          <a:xfrm>
            <a:off x="471948" y="5412733"/>
            <a:ext cx="7944465" cy="786432"/>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度台となる基礎数学（微積分・線形代数のみ）</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13" name="正方形/長方形 12">
            <a:extLst>
              <a:ext uri="{FF2B5EF4-FFF2-40B4-BE49-F238E27FC236}">
                <a16:creationId xmlns:a16="http://schemas.microsoft.com/office/drawing/2014/main" id="{C5AEAE38-E1CB-5947-E3A4-39AF5B4BD393}"/>
              </a:ext>
            </a:extLst>
          </p:cNvPr>
          <p:cNvSpPr/>
          <p:nvPr/>
        </p:nvSpPr>
        <p:spPr>
          <a:xfrm>
            <a:off x="3028335" y="3588774"/>
            <a:ext cx="2743200" cy="1582995"/>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rPr>
              <a:t>両学部共催</a:t>
            </a:r>
            <a:endParaRPr lang="en-US" altLang="ja-JP" dirty="0">
              <a:solidFill>
                <a:schemeClr val="tx1"/>
              </a:solidFill>
              <a:latin typeface="メイリオ" panose="020B0604030504040204" pitchFamily="50" charset="-128"/>
              <a:ea typeface="メイリオ" panose="020B0604030504040204" pitchFamily="50" charset="-128"/>
            </a:endParaRPr>
          </a:p>
          <a:p>
            <a:pPr algn="ctr"/>
            <a:r>
              <a:rPr lang="ja-JP" altLang="en-US" dirty="0">
                <a:solidFill>
                  <a:schemeClr val="tx1"/>
                </a:solidFill>
                <a:latin typeface="メイリオ" panose="020B0604030504040204" pitchFamily="50" charset="-128"/>
                <a:ea typeface="メイリオ" panose="020B0604030504040204" pitchFamily="50" charset="-128"/>
              </a:rPr>
              <a:t>（データサイエンス）</a:t>
            </a:r>
            <a:endParaRPr lang="en-US" altLang="ja-JP" dirty="0">
              <a:solidFill>
                <a:schemeClr val="tx1"/>
              </a:solidFill>
              <a:latin typeface="メイリオ" panose="020B0604030504040204" pitchFamily="50" charset="-128"/>
              <a:ea typeface="メイリオ" panose="020B0604030504040204" pitchFamily="50" charset="-128"/>
            </a:endParaRPr>
          </a:p>
          <a:p>
            <a:pPr algn="ctr"/>
            <a:r>
              <a:rPr kumimoji="1" lang="en-US" altLang="ja-JP" dirty="0">
                <a:solidFill>
                  <a:schemeClr val="tx1"/>
                </a:solidFill>
                <a:latin typeface="メイリオ" panose="020B0604030504040204" pitchFamily="50" charset="-128"/>
                <a:ea typeface="メイリオ" panose="020B0604030504040204" pitchFamily="50" charset="-128"/>
              </a:rPr>
              <a:t>※</a:t>
            </a:r>
            <a:r>
              <a:rPr kumimoji="1" lang="ja-JP" altLang="en-US" dirty="0">
                <a:solidFill>
                  <a:schemeClr val="tx1"/>
                </a:solidFill>
                <a:latin typeface="メイリオ" panose="020B0604030504040204" pitchFamily="50" charset="-128"/>
                <a:ea typeface="メイリオ" panose="020B0604030504040204" pitchFamily="50" charset="-128"/>
              </a:rPr>
              <a:t>必修授業は専用科目</a:t>
            </a:r>
            <a:endParaRPr kumimoji="1" lang="en-US" altLang="ja-JP" dirty="0">
              <a:solidFill>
                <a:schemeClr val="tx1"/>
              </a:solidFill>
              <a:latin typeface="メイリオ" panose="020B0604030504040204" pitchFamily="50" charset="-128"/>
              <a:ea typeface="メイリオ" panose="020B0604030504040204" pitchFamily="50" charset="-128"/>
            </a:endParaRPr>
          </a:p>
        </p:txBody>
      </p:sp>
      <p:sp>
        <p:nvSpPr>
          <p:cNvPr id="14" name="矢印: 右 13">
            <a:extLst>
              <a:ext uri="{FF2B5EF4-FFF2-40B4-BE49-F238E27FC236}">
                <a16:creationId xmlns:a16="http://schemas.microsoft.com/office/drawing/2014/main" id="{39EFD247-1A16-53C7-D80E-2B81FD236CC3}"/>
              </a:ext>
            </a:extLst>
          </p:cNvPr>
          <p:cNvSpPr/>
          <p:nvPr/>
        </p:nvSpPr>
        <p:spPr>
          <a:xfrm rot="14043506">
            <a:off x="2399069" y="3229206"/>
            <a:ext cx="1071716" cy="730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右 14">
            <a:extLst>
              <a:ext uri="{FF2B5EF4-FFF2-40B4-BE49-F238E27FC236}">
                <a16:creationId xmlns:a16="http://schemas.microsoft.com/office/drawing/2014/main" id="{7EB3FA10-89E8-8836-1582-5F3804BAABF2}"/>
              </a:ext>
            </a:extLst>
          </p:cNvPr>
          <p:cNvSpPr/>
          <p:nvPr/>
        </p:nvSpPr>
        <p:spPr>
          <a:xfrm rot="18174791">
            <a:off x="5291920" y="3229304"/>
            <a:ext cx="1071716" cy="730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346EF0FA-96D3-40EB-54FF-B0D52B03D698}"/>
              </a:ext>
            </a:extLst>
          </p:cNvPr>
          <p:cNvSpPr txBox="1"/>
          <p:nvPr/>
        </p:nvSpPr>
        <p:spPr>
          <a:xfrm>
            <a:off x="5967268" y="3676343"/>
            <a:ext cx="1790383" cy="646331"/>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選択授業</a:t>
            </a:r>
            <a:r>
              <a:rPr lang="ja-JP" altLang="en-US" dirty="0">
                <a:latin typeface="メイリオ" panose="020B0604030504040204" pitchFamily="50" charset="-128"/>
                <a:ea typeface="メイリオ" panose="020B0604030504040204" pitchFamily="50" charset="-128"/>
              </a:rPr>
              <a:t>は両学部のものが中心</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99290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40</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Tree>
    <p:extLst>
      <p:ext uri="{BB962C8B-B14F-4D97-AF65-F5344CB8AC3E}">
        <p14:creationId xmlns:p14="http://schemas.microsoft.com/office/powerpoint/2010/main" val="878755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en-US" altLang="ja-JP" sz="2400" dirty="0">
                <a:solidFill>
                  <a:schemeClr val="bg1"/>
                </a:solidFill>
              </a:rPr>
              <a:t>Zone One Title</a:t>
            </a:r>
          </a:p>
        </p:txBody>
      </p:sp>
      <p:sp>
        <p:nvSpPr>
          <p:cNvPr id="9" name="Rectangle 8">
            <a:extLst>
              <a:ext uri="{FF2B5EF4-FFF2-40B4-BE49-F238E27FC236}">
                <a16:creationId xmlns:a16="http://schemas.microsoft.com/office/drawing/2014/main" id="{836D7EB6-858F-5B18-67B4-EADDCBDFA4F0}"/>
              </a:ext>
            </a:extLst>
          </p:cNvPr>
          <p:cNvSpPr/>
          <p:nvPr/>
        </p:nvSpPr>
        <p:spPr>
          <a:xfrm>
            <a:off x="228600" y="1600201"/>
            <a:ext cx="8761971" cy="1323439"/>
          </a:xfrm>
          <a:prstGeom prst="rect">
            <a:avLst/>
          </a:prstGeom>
        </p:spPr>
        <p:txBody>
          <a:bodyPr numCol="2">
            <a:spAutoFit/>
          </a:bodyPr>
          <a:lstStyle/>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endParaRPr lang="en-US" sz="2000" dirty="0">
              <a:solidFill>
                <a:schemeClr val="tx1">
                  <a:lumMod val="75000"/>
                  <a:lumOff val="25000"/>
                </a:schemeClr>
              </a:solidFill>
              <a:cs typeface="Helvetica"/>
            </a:endParaRPr>
          </a:p>
          <a:p>
            <a:pPr>
              <a:defRPr/>
            </a:pPr>
            <a:r>
              <a:rPr lang="en-US" sz="2000" dirty="0">
                <a:solidFill>
                  <a:schemeClr val="tx1">
                    <a:lumMod val="75000"/>
                    <a:lumOff val="25000"/>
                  </a:schemeClr>
                </a:solidFill>
                <a:cs typeface="Helvetica"/>
              </a:rPr>
              <a:t>Zone One Content</a:t>
            </a:r>
          </a:p>
          <a:p>
            <a:pPr>
              <a:defRPr/>
            </a:pPr>
            <a:r>
              <a:rPr lang="en-US" sz="2000" dirty="0">
                <a:solidFill>
                  <a:schemeClr val="tx1">
                    <a:lumMod val="75000"/>
                    <a:lumOff val="25000"/>
                  </a:schemeClr>
                </a:solidFill>
                <a:cs typeface="Helvetica"/>
              </a:rPr>
              <a:t> </a:t>
            </a:r>
          </a:p>
          <a:p>
            <a:pPr>
              <a:defRPr/>
            </a:pPr>
            <a:r>
              <a:rPr lang="en-US" sz="2000" dirty="0">
                <a:solidFill>
                  <a:schemeClr val="tx1">
                    <a:lumMod val="75000"/>
                    <a:lumOff val="25000"/>
                  </a:schemeClr>
                </a:solidFill>
                <a:cs typeface="Helvetica"/>
              </a:rPr>
              <a:t>Zone One Content </a:t>
            </a:r>
          </a:p>
          <a:p>
            <a:pPr>
              <a:defRPr/>
            </a:pPr>
            <a:r>
              <a:rPr lang="en-US" sz="2000" dirty="0">
                <a:solidFill>
                  <a:schemeClr val="tx1">
                    <a:lumMod val="75000"/>
                    <a:lumOff val="25000"/>
                  </a:schemeClr>
                </a:solidFill>
                <a:cs typeface="Helvetica"/>
              </a:rPr>
              <a:t> </a:t>
            </a: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41</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Tree>
    <p:extLst>
      <p:ext uri="{BB962C8B-B14F-4D97-AF65-F5344CB8AC3E}">
        <p14:creationId xmlns:p14="http://schemas.microsoft.com/office/powerpoint/2010/main" val="2345568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データサイエンスとは？（２）</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5</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graphicFrame>
        <p:nvGraphicFramePr>
          <p:cNvPr id="2" name="表 3">
            <a:extLst>
              <a:ext uri="{FF2B5EF4-FFF2-40B4-BE49-F238E27FC236}">
                <a16:creationId xmlns:a16="http://schemas.microsoft.com/office/drawing/2014/main" id="{57FDA790-2D37-8374-7C3E-88AB4542C920}"/>
              </a:ext>
            </a:extLst>
          </p:cNvPr>
          <p:cNvGraphicFramePr>
            <a:graphicFrameLocks noGrp="1"/>
          </p:cNvGraphicFramePr>
          <p:nvPr>
            <p:extLst>
              <p:ext uri="{D42A27DB-BD31-4B8C-83A1-F6EECF244321}">
                <p14:modId xmlns:p14="http://schemas.microsoft.com/office/powerpoint/2010/main" val="2921360479"/>
              </p:ext>
            </p:extLst>
          </p:nvPr>
        </p:nvGraphicFramePr>
        <p:xfrm>
          <a:off x="255588" y="2216429"/>
          <a:ext cx="8741434" cy="3840480"/>
        </p:xfrm>
        <a:graphic>
          <a:graphicData uri="http://schemas.openxmlformats.org/drawingml/2006/table">
            <a:tbl>
              <a:tblPr firstRow="1" bandRow="1">
                <a:tableStyleId>{5C22544A-7EE6-4342-B048-85BDC9FD1C3A}</a:tableStyleId>
              </a:tblPr>
              <a:tblGrid>
                <a:gridCol w="1130760">
                  <a:extLst>
                    <a:ext uri="{9D8B030D-6E8A-4147-A177-3AD203B41FA5}">
                      <a16:colId xmlns:a16="http://schemas.microsoft.com/office/drawing/2014/main" val="3195246651"/>
                    </a:ext>
                  </a:extLst>
                </a:gridCol>
                <a:gridCol w="845575">
                  <a:extLst>
                    <a:ext uri="{9D8B030D-6E8A-4147-A177-3AD203B41FA5}">
                      <a16:colId xmlns:a16="http://schemas.microsoft.com/office/drawing/2014/main" val="2795768448"/>
                    </a:ext>
                  </a:extLst>
                </a:gridCol>
                <a:gridCol w="963561">
                  <a:extLst>
                    <a:ext uri="{9D8B030D-6E8A-4147-A177-3AD203B41FA5}">
                      <a16:colId xmlns:a16="http://schemas.microsoft.com/office/drawing/2014/main" val="2431639023"/>
                    </a:ext>
                  </a:extLst>
                </a:gridCol>
                <a:gridCol w="1966451">
                  <a:extLst>
                    <a:ext uri="{9D8B030D-6E8A-4147-A177-3AD203B41FA5}">
                      <a16:colId xmlns:a16="http://schemas.microsoft.com/office/drawing/2014/main" val="3046666319"/>
                    </a:ext>
                  </a:extLst>
                </a:gridCol>
                <a:gridCol w="894736">
                  <a:extLst>
                    <a:ext uri="{9D8B030D-6E8A-4147-A177-3AD203B41FA5}">
                      <a16:colId xmlns:a16="http://schemas.microsoft.com/office/drawing/2014/main" val="3238468136"/>
                    </a:ext>
                  </a:extLst>
                </a:gridCol>
                <a:gridCol w="2940351">
                  <a:extLst>
                    <a:ext uri="{9D8B030D-6E8A-4147-A177-3AD203B41FA5}">
                      <a16:colId xmlns:a16="http://schemas.microsoft.com/office/drawing/2014/main" val="1538409305"/>
                    </a:ext>
                  </a:extLst>
                </a:gridCol>
              </a:tblGrid>
              <a:tr h="530123">
                <a:tc>
                  <a:txBody>
                    <a:bodyPr/>
                    <a:lstStyle/>
                    <a:p>
                      <a:r>
                        <a:rPr kumimoji="1" lang="ja-JP" altLang="en-US" dirty="0"/>
                        <a:t>分野</a:t>
                      </a:r>
                    </a:p>
                  </a:txBody>
                  <a:tcPr/>
                </a:tc>
                <a:tc>
                  <a:txBody>
                    <a:bodyPr/>
                    <a:lstStyle/>
                    <a:p>
                      <a:r>
                        <a:rPr kumimoji="1" lang="ja-JP" altLang="en-US" dirty="0"/>
                        <a:t>数学的裏付け</a:t>
                      </a:r>
                    </a:p>
                  </a:txBody>
                  <a:tcPr/>
                </a:tc>
                <a:tc>
                  <a:txBody>
                    <a:bodyPr/>
                    <a:lstStyle/>
                    <a:p>
                      <a:r>
                        <a:rPr kumimoji="1" lang="en-US" altLang="ja-JP" dirty="0"/>
                        <a:t>IT</a:t>
                      </a:r>
                      <a:r>
                        <a:rPr kumimoji="1" lang="ja-JP" altLang="en-US" dirty="0"/>
                        <a:t>の重要性</a:t>
                      </a:r>
                    </a:p>
                  </a:txBody>
                  <a:tcPr/>
                </a:tc>
                <a:tc>
                  <a:txBody>
                    <a:bodyPr/>
                    <a:lstStyle/>
                    <a:p>
                      <a:r>
                        <a:rPr kumimoji="1" lang="ja-JP" altLang="en-US" dirty="0"/>
                        <a:t>性能（モデルによる予測等）</a:t>
                      </a:r>
                    </a:p>
                  </a:txBody>
                  <a:tcPr/>
                </a:tc>
                <a:tc>
                  <a:txBody>
                    <a:bodyPr/>
                    <a:lstStyle/>
                    <a:p>
                      <a:r>
                        <a:rPr kumimoji="1" lang="ja-JP" altLang="en-US" dirty="0"/>
                        <a:t>説明容易性</a:t>
                      </a:r>
                    </a:p>
                  </a:txBody>
                  <a:tcPr/>
                </a:tc>
                <a:tc>
                  <a:txBody>
                    <a:bodyPr/>
                    <a:lstStyle/>
                    <a:p>
                      <a:r>
                        <a:rPr kumimoji="1" lang="ja-JP" altLang="en-US" dirty="0"/>
                        <a:t>適した場面</a:t>
                      </a:r>
                    </a:p>
                  </a:txBody>
                  <a:tcPr/>
                </a:tc>
                <a:extLst>
                  <a:ext uri="{0D108BD9-81ED-4DB2-BD59-A6C34878D82A}">
                    <a16:rowId xmlns:a16="http://schemas.microsoft.com/office/drawing/2014/main" val="2488138694"/>
                  </a:ext>
                </a:extLst>
              </a:tr>
              <a:tr h="1084553">
                <a:tc>
                  <a:txBody>
                    <a:bodyPr/>
                    <a:lstStyle/>
                    <a:p>
                      <a:r>
                        <a:rPr kumimoji="1" lang="ja-JP" altLang="en-US" dirty="0"/>
                        <a:t>統計学</a:t>
                      </a:r>
                    </a:p>
                  </a:txBody>
                  <a:tcPr/>
                </a:tc>
                <a:tc>
                  <a:txBody>
                    <a:bodyPr/>
                    <a:lstStyle/>
                    <a:p>
                      <a:r>
                        <a:rPr kumimoji="1" lang="ja-JP" altLang="en-US" dirty="0"/>
                        <a:t>強い</a:t>
                      </a:r>
                    </a:p>
                  </a:txBody>
                  <a:tcPr/>
                </a:tc>
                <a:tc>
                  <a:txBody>
                    <a:bodyPr/>
                    <a:lstStyle/>
                    <a:p>
                      <a:r>
                        <a:rPr kumimoji="1" lang="ja-JP" altLang="en-US" dirty="0"/>
                        <a:t>役立つ</a:t>
                      </a:r>
                    </a:p>
                  </a:txBody>
                  <a:tcPr/>
                </a:tc>
                <a:tc>
                  <a:txBody>
                    <a:bodyPr/>
                    <a:lstStyle/>
                    <a:p>
                      <a:r>
                        <a:rPr kumimoji="1" lang="ja-JP" altLang="en-US" dirty="0"/>
                        <a:t>問題が複雑な場合、総じて低い</a:t>
                      </a:r>
                    </a:p>
                  </a:txBody>
                  <a:tcPr/>
                </a:tc>
                <a:tc>
                  <a:txBody>
                    <a:bodyPr/>
                    <a:lstStyle/>
                    <a:p>
                      <a:r>
                        <a:rPr kumimoji="1" lang="ja-JP" altLang="en-US" dirty="0"/>
                        <a:t>比較的容易</a:t>
                      </a:r>
                    </a:p>
                  </a:txBody>
                  <a:tcPr/>
                </a:tc>
                <a:tc>
                  <a:txBody>
                    <a:bodyPr/>
                    <a:lstStyle/>
                    <a:p>
                      <a:r>
                        <a:rPr kumimoji="1" lang="ja-JP" altLang="en-US" dirty="0"/>
                        <a:t>多少低くても安定した性能を確実に出すことが優先の場面</a:t>
                      </a:r>
                      <a:endParaRPr kumimoji="1" lang="en-US" altLang="ja-JP" dirty="0"/>
                    </a:p>
                    <a:p>
                      <a:r>
                        <a:rPr kumimoji="1" lang="ja-JP" altLang="en-US" dirty="0"/>
                        <a:t>外部向けの説明が求められる場面</a:t>
                      </a:r>
                      <a:endParaRPr kumimoji="1" lang="en-US" altLang="ja-JP" dirty="0"/>
                    </a:p>
                    <a:p>
                      <a:r>
                        <a:rPr kumimoji="1" lang="ja-JP" altLang="en-US" dirty="0"/>
                        <a:t>（例：審査モデル等）</a:t>
                      </a:r>
                    </a:p>
                  </a:txBody>
                  <a:tcPr/>
                </a:tc>
                <a:extLst>
                  <a:ext uri="{0D108BD9-81ED-4DB2-BD59-A6C34878D82A}">
                    <a16:rowId xmlns:a16="http://schemas.microsoft.com/office/drawing/2014/main" val="4273935085"/>
                  </a:ext>
                </a:extLst>
              </a:tr>
              <a:tr h="1084553">
                <a:tc>
                  <a:txBody>
                    <a:bodyPr/>
                    <a:lstStyle/>
                    <a:p>
                      <a:r>
                        <a:rPr kumimoji="1" lang="ja-JP" altLang="en-US" dirty="0"/>
                        <a:t>コンピュータサイエンス</a:t>
                      </a:r>
                    </a:p>
                  </a:txBody>
                  <a:tcPr/>
                </a:tc>
                <a:tc>
                  <a:txBody>
                    <a:bodyPr/>
                    <a:lstStyle/>
                    <a:p>
                      <a:r>
                        <a:rPr kumimoji="1" lang="ja-JP" altLang="en-US" dirty="0"/>
                        <a:t>弱い</a:t>
                      </a:r>
                    </a:p>
                  </a:txBody>
                  <a:tcPr/>
                </a:tc>
                <a:tc>
                  <a:txBody>
                    <a:bodyPr/>
                    <a:lstStyle/>
                    <a:p>
                      <a:r>
                        <a:rPr kumimoji="1" lang="ja-JP" altLang="en-US" dirty="0"/>
                        <a:t>超重要</a:t>
                      </a:r>
                    </a:p>
                  </a:txBody>
                  <a:tcPr/>
                </a:tc>
                <a:tc>
                  <a:txBody>
                    <a:bodyPr/>
                    <a:lstStyle/>
                    <a:p>
                      <a:r>
                        <a:rPr kumimoji="1" lang="ja-JP" altLang="en-US" dirty="0"/>
                        <a:t>複雑な問題でも高いケースあり</a:t>
                      </a:r>
                      <a:endParaRPr kumimoji="1" lang="en-US" altLang="ja-JP" dirty="0"/>
                    </a:p>
                    <a:p>
                      <a:r>
                        <a:rPr kumimoji="1" lang="ja-JP" altLang="en-US" dirty="0"/>
                        <a:t>（画像認識、自然言語処理）</a:t>
                      </a:r>
                    </a:p>
                  </a:txBody>
                  <a:tcPr/>
                </a:tc>
                <a:tc>
                  <a:txBody>
                    <a:bodyPr/>
                    <a:lstStyle/>
                    <a:p>
                      <a:r>
                        <a:rPr kumimoji="1" lang="ja-JP" altLang="en-US" dirty="0"/>
                        <a:t>総じて困難</a:t>
                      </a:r>
                    </a:p>
                  </a:txBody>
                  <a:tcPr/>
                </a:tc>
                <a:tc>
                  <a:txBody>
                    <a:bodyPr/>
                    <a:lstStyle/>
                    <a:p>
                      <a:r>
                        <a:rPr kumimoji="1" lang="ja-JP" altLang="en-US" dirty="0"/>
                        <a:t>高い性能を出すことのみが必要十分である場面（例：マーケティング）</a:t>
                      </a:r>
                    </a:p>
                  </a:txBody>
                  <a:tcPr/>
                </a:tc>
                <a:extLst>
                  <a:ext uri="{0D108BD9-81ED-4DB2-BD59-A6C34878D82A}">
                    <a16:rowId xmlns:a16="http://schemas.microsoft.com/office/drawing/2014/main" val="3792864106"/>
                  </a:ext>
                </a:extLst>
              </a:tr>
            </a:tbl>
          </a:graphicData>
        </a:graphic>
      </p:graphicFrame>
      <p:sp>
        <p:nvSpPr>
          <p:cNvPr id="4" name="テキスト ボックス 3">
            <a:extLst>
              <a:ext uri="{FF2B5EF4-FFF2-40B4-BE49-F238E27FC236}">
                <a16:creationId xmlns:a16="http://schemas.microsoft.com/office/drawing/2014/main" id="{410C9409-7266-BEBC-A919-E3F7B369CB1C}"/>
              </a:ext>
            </a:extLst>
          </p:cNvPr>
          <p:cNvSpPr txBox="1"/>
          <p:nvPr/>
        </p:nvSpPr>
        <p:spPr>
          <a:xfrm>
            <a:off x="452284" y="953729"/>
            <a:ext cx="8239432" cy="1200329"/>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・当</a:t>
            </a:r>
            <a:r>
              <a:rPr kumimoji="1" lang="ja-JP" altLang="en-US" dirty="0">
                <a:latin typeface="メイリオ" panose="020B0604030504040204" pitchFamily="50" charset="-128"/>
                <a:ea typeface="メイリオ" panose="020B0604030504040204" pitchFamily="50" charset="-128"/>
              </a:rPr>
              <a:t>データサイエンスプログラムは両分野を両方（浅く）学び、さらに学生のニーズに応じて、統計学あるいはコンピュータサイエンスのより発展的な授業、またはビジネスへの応用に関する実践的な授業を履修する設計</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・大学によって両分野の軽重異なる</a:t>
            </a:r>
            <a:endParaRPr kumimoji="1"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726876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0"/>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6</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4" name="テキスト ボックス 3">
            <a:extLst>
              <a:ext uri="{FF2B5EF4-FFF2-40B4-BE49-F238E27FC236}">
                <a16:creationId xmlns:a16="http://schemas.microsoft.com/office/drawing/2014/main" id="{410C9409-7266-BEBC-A919-E3F7B369CB1C}"/>
              </a:ext>
            </a:extLst>
          </p:cNvPr>
          <p:cNvSpPr txBox="1"/>
          <p:nvPr/>
        </p:nvSpPr>
        <p:spPr>
          <a:xfrm>
            <a:off x="452284" y="953729"/>
            <a:ext cx="8455742" cy="1477328"/>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・基礎的かつ理論的な内容が中心</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当プログラムは、全体としてやはり理論重視ということだと思う</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・なお、必修科目「確率・統計」は試験を受け免除</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・就活での差別化のため、周囲の学生は選択科目を吟味して履修していた。</a:t>
            </a:r>
            <a:r>
              <a:rPr kumimoji="1" lang="ja-JP" altLang="en-US" dirty="0">
                <a:latin typeface="メイリオ" panose="020B0604030504040204" pitchFamily="50" charset="-128"/>
                <a:ea typeface="メイリオ" panose="020B0604030504040204" pitchFamily="50" charset="-128"/>
              </a:rPr>
              <a:t>また</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学部までに受けたとして、機械学習（次学期）等を免除する学生も少なくない</a:t>
            </a:r>
            <a:endParaRPr kumimoji="1" lang="en-US" altLang="ja-JP" dirty="0">
              <a:latin typeface="メイリオ" panose="020B0604030504040204" pitchFamily="50" charset="-128"/>
              <a:ea typeface="メイリオ" panose="020B0604030504040204" pitchFamily="50" charset="-128"/>
            </a:endParaRPr>
          </a:p>
        </p:txBody>
      </p:sp>
      <p:graphicFrame>
        <p:nvGraphicFramePr>
          <p:cNvPr id="6" name="オブジェクト 5">
            <a:extLst>
              <a:ext uri="{FF2B5EF4-FFF2-40B4-BE49-F238E27FC236}">
                <a16:creationId xmlns:a16="http://schemas.microsoft.com/office/drawing/2014/main" id="{2A5C8962-9C25-F087-B379-E0C527534DFA}"/>
              </a:ext>
            </a:extLst>
          </p:cNvPr>
          <p:cNvGraphicFramePr>
            <a:graphicFrameLocks noChangeAspect="1"/>
          </p:cNvGraphicFramePr>
          <p:nvPr>
            <p:extLst>
              <p:ext uri="{D42A27DB-BD31-4B8C-83A1-F6EECF244321}">
                <p14:modId xmlns:p14="http://schemas.microsoft.com/office/powerpoint/2010/main" val="1407949463"/>
              </p:ext>
            </p:extLst>
          </p:nvPr>
        </p:nvGraphicFramePr>
        <p:xfrm>
          <a:off x="308769" y="2592644"/>
          <a:ext cx="8526462" cy="3009900"/>
        </p:xfrm>
        <a:graphic>
          <a:graphicData uri="http://schemas.openxmlformats.org/presentationml/2006/ole">
            <mc:AlternateContent xmlns:mc="http://schemas.openxmlformats.org/markup-compatibility/2006">
              <mc:Choice xmlns:v="urn:schemas-microsoft-com:vml" Requires="v">
                <p:oleObj name="Worksheet" r:id="rId4" imgW="8526886" imgH="3009743" progId="Excel.Sheet.12">
                  <p:link updateAutomatic="1"/>
                </p:oleObj>
              </mc:Choice>
              <mc:Fallback>
                <p:oleObj name="Worksheet" r:id="rId4" imgW="8526886" imgH="3009743" progId="Excel.Sheet.12">
                  <p:link updateAutomatic="1"/>
                  <p:pic>
                    <p:nvPicPr>
                      <p:cNvPr id="0" name=""/>
                      <p:cNvPicPr/>
                      <p:nvPr/>
                    </p:nvPicPr>
                    <p:blipFill>
                      <a:blip r:embed="rId5"/>
                      <a:stretch>
                        <a:fillRect/>
                      </a:stretch>
                    </p:blipFill>
                    <p:spPr>
                      <a:xfrm>
                        <a:off x="308769" y="2592644"/>
                        <a:ext cx="8526462" cy="300990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2B251F51-8090-2CCF-3292-2DA224C1827A}"/>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秋学期</a:t>
            </a:r>
            <a:endParaRPr lang="en-US" altLang="ja-JP" sz="2400" dirty="0">
              <a:solidFill>
                <a:schemeClr val="bg1"/>
              </a:solidFill>
            </a:endParaRPr>
          </a:p>
        </p:txBody>
      </p:sp>
    </p:spTree>
    <p:extLst>
      <p:ext uri="{BB962C8B-B14F-4D97-AF65-F5344CB8AC3E}">
        <p14:creationId xmlns:p14="http://schemas.microsoft.com/office/powerpoint/2010/main" val="1755790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0"/>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7</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4" name="テキスト ボックス 3">
            <a:extLst>
              <a:ext uri="{FF2B5EF4-FFF2-40B4-BE49-F238E27FC236}">
                <a16:creationId xmlns:a16="http://schemas.microsoft.com/office/drawing/2014/main" id="{410C9409-7266-BEBC-A919-E3F7B369CB1C}"/>
              </a:ext>
            </a:extLst>
          </p:cNvPr>
          <p:cNvSpPr txBox="1"/>
          <p:nvPr/>
        </p:nvSpPr>
        <p:spPr>
          <a:xfrm>
            <a:off x="452284" y="953729"/>
            <a:ext cx="8239432" cy="1477328"/>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・引き続き、基礎的な内容</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・私の場合、免除に伴い</a:t>
            </a:r>
            <a:r>
              <a:rPr kumimoji="1" lang="en-US" altLang="ja-JP" dirty="0">
                <a:latin typeface="メイリオ" panose="020B0604030504040204" pitchFamily="50" charset="-128"/>
                <a:ea typeface="メイリオ" panose="020B0604030504040204" pitchFamily="50" charset="-128"/>
              </a:rPr>
              <a:t>1</a:t>
            </a:r>
            <a:r>
              <a:rPr kumimoji="1" lang="ja-JP" altLang="en-US" dirty="0">
                <a:latin typeface="メイリオ" panose="020B0604030504040204" pitchFamily="50" charset="-128"/>
                <a:ea typeface="メイリオ" panose="020B0604030504040204" pitchFamily="50" charset="-128"/>
              </a:rPr>
              <a:t>単位多く履修できたため、有意義な選択科目（深層学習システム）も受講できた。既存のオープンリソース（</a:t>
            </a:r>
            <a:r>
              <a:rPr kumimoji="1" lang="en-US" altLang="ja-JP" dirty="0">
                <a:latin typeface="メイリオ" panose="020B0604030504040204" pitchFamily="50" charset="-128"/>
                <a:ea typeface="メイリオ" panose="020B0604030504040204" pitchFamily="50" charset="-128"/>
              </a:rPr>
              <a:t>python</a:t>
            </a:r>
            <a:r>
              <a:rPr kumimoji="1" lang="ja-JP" altLang="en-US" dirty="0">
                <a:latin typeface="メイリオ" panose="020B0604030504040204" pitchFamily="50" charset="-128"/>
                <a:ea typeface="メイリオ" panose="020B0604030504040204" pitchFamily="50" charset="-128"/>
              </a:rPr>
              <a:t>ライブラリ、</a:t>
            </a:r>
            <a:r>
              <a:rPr kumimoji="1" lang="en-US" altLang="ja-JP" dirty="0" err="1">
                <a:latin typeface="メイリオ" panose="020B0604030504040204" pitchFamily="50" charset="-128"/>
                <a:ea typeface="メイリオ" panose="020B0604030504040204" pitchFamily="50" charset="-128"/>
              </a:rPr>
              <a:t>github</a:t>
            </a:r>
            <a:r>
              <a:rPr kumimoji="1" lang="ja-JP" altLang="en-US" dirty="0">
                <a:latin typeface="メイリオ" panose="020B0604030504040204" pitchFamily="50" charset="-128"/>
                <a:ea typeface="メイリオ" panose="020B0604030504040204" pitchFamily="50" charset="-128"/>
              </a:rPr>
              <a:t>、その他各種</a:t>
            </a:r>
            <a:r>
              <a:rPr kumimoji="1" lang="en-US" altLang="ja-JP" dirty="0">
                <a:latin typeface="メイリオ" panose="020B0604030504040204" pitchFamily="50" charset="-128"/>
                <a:ea typeface="メイリオ" panose="020B0604030504040204" pitchFamily="50" charset="-128"/>
              </a:rPr>
              <a:t>IT</a:t>
            </a:r>
            <a:r>
              <a:rPr kumimoji="1" lang="ja-JP" altLang="en-US" dirty="0">
                <a:latin typeface="メイリオ" panose="020B0604030504040204" pitchFamily="50" charset="-128"/>
                <a:ea typeface="メイリオ" panose="020B0604030504040204" pitchFamily="50" charset="-128"/>
              </a:rPr>
              <a:t>ツール）の組合せに塩胡椒するだけでも様々な機能のプロトタイプがつくれることを知った</a:t>
            </a:r>
            <a:endParaRPr kumimoji="1" lang="en-US" altLang="ja-JP" dirty="0">
              <a:latin typeface="メイリオ" panose="020B0604030504040204" pitchFamily="50" charset="-128"/>
              <a:ea typeface="メイリオ" panose="020B0604030504040204" pitchFamily="50" charset="-128"/>
            </a:endParaRPr>
          </a:p>
        </p:txBody>
      </p:sp>
      <p:sp>
        <p:nvSpPr>
          <p:cNvPr id="8" name="Rectangle 7">
            <a:extLst>
              <a:ext uri="{FF2B5EF4-FFF2-40B4-BE49-F238E27FC236}">
                <a16:creationId xmlns:a16="http://schemas.microsoft.com/office/drawing/2014/main" id="{2B251F51-8090-2CCF-3292-2DA224C1827A}"/>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春学期</a:t>
            </a:r>
            <a:endParaRPr lang="en-US" altLang="ja-JP" sz="2400" dirty="0">
              <a:solidFill>
                <a:schemeClr val="bg1"/>
              </a:solidFill>
            </a:endParaRPr>
          </a:p>
        </p:txBody>
      </p:sp>
      <p:graphicFrame>
        <p:nvGraphicFramePr>
          <p:cNvPr id="2" name="オブジェクト 1">
            <a:extLst>
              <a:ext uri="{FF2B5EF4-FFF2-40B4-BE49-F238E27FC236}">
                <a16:creationId xmlns:a16="http://schemas.microsoft.com/office/drawing/2014/main" id="{0AD53DBE-2229-CEC8-BB4F-110B0CD16A00}"/>
              </a:ext>
            </a:extLst>
          </p:cNvPr>
          <p:cNvGraphicFramePr>
            <a:graphicFrameLocks noChangeAspect="1"/>
          </p:cNvGraphicFramePr>
          <p:nvPr>
            <p:extLst>
              <p:ext uri="{D42A27DB-BD31-4B8C-83A1-F6EECF244321}">
                <p14:modId xmlns:p14="http://schemas.microsoft.com/office/powerpoint/2010/main" val="2273862451"/>
              </p:ext>
            </p:extLst>
          </p:nvPr>
        </p:nvGraphicFramePr>
        <p:xfrm>
          <a:off x="228600" y="2495981"/>
          <a:ext cx="8689258" cy="3533297"/>
        </p:xfrm>
        <a:graphic>
          <a:graphicData uri="http://schemas.openxmlformats.org/presentationml/2006/ole">
            <mc:AlternateContent xmlns:mc="http://schemas.openxmlformats.org/markup-compatibility/2006">
              <mc:Choice xmlns:v="urn:schemas-microsoft-com:vml" Requires="v">
                <p:oleObj name="Worksheet" r:id="rId4" imgW="8526886" imgH="3467037" progId="Excel.Sheet.12">
                  <p:link updateAutomatic="1"/>
                </p:oleObj>
              </mc:Choice>
              <mc:Fallback>
                <p:oleObj name="Worksheet" r:id="rId4" imgW="8526886" imgH="3467037" progId="Excel.Sheet.12">
                  <p:link updateAutomatic="1"/>
                  <p:pic>
                    <p:nvPicPr>
                      <p:cNvPr id="0" name=""/>
                      <p:cNvPicPr/>
                      <p:nvPr/>
                    </p:nvPicPr>
                    <p:blipFill>
                      <a:blip r:embed="rId5"/>
                      <a:stretch>
                        <a:fillRect/>
                      </a:stretch>
                    </p:blipFill>
                    <p:spPr>
                      <a:xfrm>
                        <a:off x="228600" y="2495981"/>
                        <a:ext cx="8689258" cy="3533297"/>
                      </a:xfrm>
                      <a:prstGeom prst="rect">
                        <a:avLst/>
                      </a:prstGeom>
                    </p:spPr>
                  </p:pic>
                </p:oleObj>
              </mc:Fallback>
            </mc:AlternateContent>
          </a:graphicData>
        </a:graphic>
      </p:graphicFrame>
    </p:spTree>
    <p:extLst>
      <p:ext uri="{BB962C8B-B14F-4D97-AF65-F5344CB8AC3E}">
        <p14:creationId xmlns:p14="http://schemas.microsoft.com/office/powerpoint/2010/main" val="4192152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0"/>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8</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4" name="テキスト ボックス 3">
            <a:extLst>
              <a:ext uri="{FF2B5EF4-FFF2-40B4-BE49-F238E27FC236}">
                <a16:creationId xmlns:a16="http://schemas.microsoft.com/office/drawing/2014/main" id="{410C9409-7266-BEBC-A919-E3F7B369CB1C}"/>
              </a:ext>
            </a:extLst>
          </p:cNvPr>
          <p:cNvSpPr txBox="1"/>
          <p:nvPr/>
        </p:nvSpPr>
        <p:spPr>
          <a:xfrm>
            <a:off x="452284" y="829270"/>
            <a:ext cx="8537730" cy="923330"/>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・発展的な内容（選択科目）＋キャップストーン（総決算）</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・機械学習の豊富な応用例を浴びる。最先端の研究を批判的に評価する眼を養う</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・学びが濃かったのは圧倒的にこの学期</a:t>
            </a:r>
            <a:endParaRPr kumimoji="1" lang="en-US" altLang="ja-JP" dirty="0">
              <a:latin typeface="メイリオ" panose="020B0604030504040204" pitchFamily="50" charset="-128"/>
              <a:ea typeface="メイリオ" panose="020B0604030504040204" pitchFamily="50" charset="-128"/>
            </a:endParaRPr>
          </a:p>
        </p:txBody>
      </p:sp>
      <p:sp>
        <p:nvSpPr>
          <p:cNvPr id="8" name="Rectangle 7">
            <a:extLst>
              <a:ext uri="{FF2B5EF4-FFF2-40B4-BE49-F238E27FC236}">
                <a16:creationId xmlns:a16="http://schemas.microsoft.com/office/drawing/2014/main" id="{2B251F51-8090-2CCF-3292-2DA224C1827A}"/>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夏～秋学期②</a:t>
            </a:r>
            <a:endParaRPr lang="en-US" altLang="ja-JP" sz="2400" dirty="0">
              <a:solidFill>
                <a:schemeClr val="bg1"/>
              </a:solidFill>
            </a:endParaRPr>
          </a:p>
        </p:txBody>
      </p:sp>
      <p:graphicFrame>
        <p:nvGraphicFramePr>
          <p:cNvPr id="3" name="オブジェクト 2">
            <a:extLst>
              <a:ext uri="{FF2B5EF4-FFF2-40B4-BE49-F238E27FC236}">
                <a16:creationId xmlns:a16="http://schemas.microsoft.com/office/drawing/2014/main" id="{DCDCE292-A1EF-7E9C-3B1B-1CCD8D44D9C4}"/>
              </a:ext>
            </a:extLst>
          </p:cNvPr>
          <p:cNvGraphicFramePr>
            <a:graphicFrameLocks noChangeAspect="1"/>
          </p:cNvGraphicFramePr>
          <p:nvPr>
            <p:extLst>
              <p:ext uri="{D42A27DB-BD31-4B8C-83A1-F6EECF244321}">
                <p14:modId xmlns:p14="http://schemas.microsoft.com/office/powerpoint/2010/main" val="3495752138"/>
              </p:ext>
            </p:extLst>
          </p:nvPr>
        </p:nvGraphicFramePr>
        <p:xfrm>
          <a:off x="452438" y="1752600"/>
          <a:ext cx="8526462" cy="4640263"/>
        </p:xfrm>
        <a:graphic>
          <a:graphicData uri="http://schemas.openxmlformats.org/presentationml/2006/ole">
            <mc:AlternateContent xmlns:mc="http://schemas.openxmlformats.org/markup-compatibility/2006">
              <mc:Choice xmlns:v="urn:schemas-microsoft-com:vml" Requires="v">
                <p:oleObj name="Worksheet" r:id="rId4" imgW="8526886" imgH="4640391" progId="Excel.Sheet.12">
                  <p:link updateAutomatic="1"/>
                </p:oleObj>
              </mc:Choice>
              <mc:Fallback>
                <p:oleObj name="Worksheet" r:id="rId4" imgW="8526886" imgH="4640391" progId="Excel.Sheet.12">
                  <p:link updateAutomatic="1"/>
                  <p:pic>
                    <p:nvPicPr>
                      <p:cNvPr id="0" name=""/>
                      <p:cNvPicPr/>
                      <p:nvPr/>
                    </p:nvPicPr>
                    <p:blipFill>
                      <a:blip r:embed="rId5"/>
                      <a:stretch>
                        <a:fillRect/>
                      </a:stretch>
                    </p:blipFill>
                    <p:spPr>
                      <a:xfrm>
                        <a:off x="452438" y="1752600"/>
                        <a:ext cx="8526462" cy="4640263"/>
                      </a:xfrm>
                      <a:prstGeom prst="rect">
                        <a:avLst/>
                      </a:prstGeom>
                    </p:spPr>
                  </p:pic>
                </p:oleObj>
              </mc:Fallback>
            </mc:AlternateContent>
          </a:graphicData>
        </a:graphic>
      </p:graphicFrame>
    </p:spTree>
    <p:extLst>
      <p:ext uri="{BB962C8B-B14F-4D97-AF65-F5344CB8AC3E}">
        <p14:creationId xmlns:p14="http://schemas.microsoft.com/office/powerpoint/2010/main" val="557331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600" y="139497"/>
            <a:ext cx="434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授業総括</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9</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D118679D-5D01-3F13-234D-4AC63A2B1A87}"/>
              </a:ext>
            </a:extLst>
          </p:cNvPr>
          <p:cNvSpPr txBox="1"/>
          <p:nvPr/>
        </p:nvSpPr>
        <p:spPr>
          <a:xfrm>
            <a:off x="452284" y="845577"/>
            <a:ext cx="8537730" cy="286232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・プログラムを通じて、この分野の勉強のしかたを学んだ（メタ学習）</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・オープンソースの組合せに塩胡椒するだけで、多彩な機能が実現可と知った</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・最後の秋学期の聴講授業のように、発展的・応用的、少人数あるいはペアで議論したり、実務家に</a:t>
            </a:r>
            <a:r>
              <a:rPr lang="en-US" altLang="ja-JP" dirty="0">
                <a:latin typeface="メイリオ" panose="020B0604030504040204" pitchFamily="50" charset="-128"/>
                <a:ea typeface="メイリオ" panose="020B0604030504040204" pitchFamily="50" charset="-128"/>
              </a:rPr>
              <a:t>QA</a:t>
            </a:r>
            <a:r>
              <a:rPr lang="ja-JP" altLang="en-US" dirty="0">
                <a:latin typeface="メイリオ" panose="020B0604030504040204" pitchFamily="50" charset="-128"/>
                <a:ea typeface="メイリオ" panose="020B0604030504040204" pitchFamily="50" charset="-128"/>
              </a:rPr>
              <a:t>したりする授業の学びは濃い（＆自習困難）。特に「言語生成と要約」は、みなこの分野を勉強しており、非常に刺激的であった。</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Capstone</a:t>
            </a:r>
            <a:r>
              <a:rPr lang="ja-JP" altLang="en-US" dirty="0">
                <a:latin typeface="メイリオ" panose="020B0604030504040204" pitchFamily="50" charset="-128"/>
                <a:ea typeface="メイリオ" panose="020B0604030504040204" pitchFamily="50" charset="-128"/>
              </a:rPr>
              <a:t>は衛星画像処理という新しいドメインに触れ新鮮・有意義であった</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・土地利用ラベリングや</a:t>
            </a:r>
            <a:r>
              <a:rPr lang="en-US" altLang="ja-JP" dirty="0">
                <a:latin typeface="メイリオ" panose="020B0604030504040204" pitchFamily="50" charset="-128"/>
                <a:ea typeface="メイリオ" panose="020B0604030504040204" pitchFamily="50" charset="-128"/>
              </a:rPr>
              <a:t>Google Earth Engine</a:t>
            </a:r>
            <a:r>
              <a:rPr lang="ja-JP" altLang="en-US" dirty="0">
                <a:latin typeface="メイリオ" panose="020B0604030504040204" pitchFamily="50" charset="-128"/>
                <a:ea typeface="メイリオ" panose="020B0604030504040204" pitchFamily="50" charset="-128"/>
              </a:rPr>
              <a:t>などオープンリソースも利用</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a:t>
            </a:r>
            <a:r>
              <a:rPr lang="en-US" altLang="ja-JP" dirty="0">
                <a:latin typeface="メイリオ" panose="020B0604030504040204" pitchFamily="50" charset="-128"/>
                <a:ea typeface="メイリオ" panose="020B0604030504040204" pitchFamily="50" charset="-128"/>
              </a:rPr>
              <a:t>2-3</a:t>
            </a:r>
            <a:r>
              <a:rPr lang="ja-JP" altLang="en-US" dirty="0">
                <a:latin typeface="メイリオ" panose="020B0604030504040204" pitchFamily="50" charset="-128"/>
                <a:ea typeface="メイリオ" panose="020B0604030504040204" pitchFamily="50" charset="-128"/>
              </a:rPr>
              <a:t>年前から深層学習で最もポピュラーな</a:t>
            </a:r>
            <a:r>
              <a:rPr lang="en-US" altLang="ja-JP" dirty="0" err="1">
                <a:latin typeface="メイリオ" panose="020B0604030504040204" pitchFamily="50" charset="-128"/>
                <a:ea typeface="メイリオ" panose="020B0604030504040204" pitchFamily="50" charset="-128"/>
              </a:rPr>
              <a:t>pytorch</a:t>
            </a:r>
            <a:r>
              <a:rPr lang="ja-JP" altLang="en-US" dirty="0">
                <a:latin typeface="メイリオ" panose="020B0604030504040204" pitchFamily="50" charset="-128"/>
                <a:ea typeface="メイリオ" panose="020B0604030504040204" pitchFamily="50" charset="-128"/>
              </a:rPr>
              <a:t>でゼロから実装</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・エラーの典型例とその解決方法、よくあるミスなど、実践的な学びを得た</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　・一方、一部メンバーとメンターのやる気は感じられず</a:t>
            </a:r>
            <a:endParaRPr lang="en-US" altLang="ja-JP" dirty="0">
              <a:latin typeface="メイリオ" panose="020B0604030504040204" pitchFamily="50" charset="-128"/>
              <a:ea typeface="メイリオ" panose="020B0604030504040204" pitchFamily="50" charset="-128"/>
            </a:endParaRPr>
          </a:p>
        </p:txBody>
      </p:sp>
      <p:pic>
        <p:nvPicPr>
          <p:cNvPr id="5" name="図 4">
            <a:extLst>
              <a:ext uri="{FF2B5EF4-FFF2-40B4-BE49-F238E27FC236}">
                <a16:creationId xmlns:a16="http://schemas.microsoft.com/office/drawing/2014/main" id="{A4F2CB2F-DA4F-0A04-03C8-36E8ED739CA3}"/>
              </a:ext>
            </a:extLst>
          </p:cNvPr>
          <p:cNvPicPr>
            <a:picLocks noChangeAspect="1"/>
          </p:cNvPicPr>
          <p:nvPr/>
        </p:nvPicPr>
        <p:blipFill>
          <a:blip r:embed="rId4"/>
          <a:stretch>
            <a:fillRect/>
          </a:stretch>
        </p:blipFill>
        <p:spPr>
          <a:xfrm>
            <a:off x="5358581" y="4115578"/>
            <a:ext cx="3028335" cy="2283585"/>
          </a:xfrm>
          <a:prstGeom prst="rect">
            <a:avLst/>
          </a:prstGeom>
        </p:spPr>
      </p:pic>
      <p:pic>
        <p:nvPicPr>
          <p:cNvPr id="13" name="図 12">
            <a:extLst>
              <a:ext uri="{FF2B5EF4-FFF2-40B4-BE49-F238E27FC236}">
                <a16:creationId xmlns:a16="http://schemas.microsoft.com/office/drawing/2014/main" id="{7EB8279E-76CF-CCE0-061F-714DBC862C9F}"/>
              </a:ext>
            </a:extLst>
          </p:cNvPr>
          <p:cNvPicPr>
            <a:picLocks noChangeAspect="1"/>
          </p:cNvPicPr>
          <p:nvPr/>
        </p:nvPicPr>
        <p:blipFill>
          <a:blip r:embed="rId5"/>
          <a:stretch>
            <a:fillRect/>
          </a:stretch>
        </p:blipFill>
        <p:spPr>
          <a:xfrm>
            <a:off x="852759" y="4117728"/>
            <a:ext cx="4024169" cy="2263407"/>
          </a:xfrm>
          <a:prstGeom prst="rect">
            <a:avLst/>
          </a:prstGeom>
        </p:spPr>
      </p:pic>
      <p:sp>
        <p:nvSpPr>
          <p:cNvPr id="14" name="テキスト ボックス 13">
            <a:extLst>
              <a:ext uri="{FF2B5EF4-FFF2-40B4-BE49-F238E27FC236}">
                <a16:creationId xmlns:a16="http://schemas.microsoft.com/office/drawing/2014/main" id="{8BB8A193-9002-D1FB-B7DC-D46E5F394F29}"/>
              </a:ext>
            </a:extLst>
          </p:cNvPr>
          <p:cNvSpPr txBox="1"/>
          <p:nvPr/>
        </p:nvSpPr>
        <p:spPr>
          <a:xfrm>
            <a:off x="1061883" y="3751685"/>
            <a:ext cx="3519950"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「言語生成と要約」授業風景</a:t>
            </a:r>
            <a:endParaRPr kumimoji="1" lang="en-US" altLang="ja-JP" dirty="0">
              <a:latin typeface="メイリオ" panose="020B0604030504040204" pitchFamily="50" charset="-128"/>
              <a:ea typeface="メイリオ" panose="020B0604030504040204" pitchFamily="50" charset="-128"/>
            </a:endParaRPr>
          </a:p>
        </p:txBody>
      </p:sp>
      <p:sp>
        <p:nvSpPr>
          <p:cNvPr id="15" name="テキスト ボックス 14">
            <a:extLst>
              <a:ext uri="{FF2B5EF4-FFF2-40B4-BE49-F238E27FC236}">
                <a16:creationId xmlns:a16="http://schemas.microsoft.com/office/drawing/2014/main" id="{3E3ACAFB-0D4D-8F01-1D1F-B637472E2454}"/>
              </a:ext>
            </a:extLst>
          </p:cNvPr>
          <p:cNvSpPr txBox="1"/>
          <p:nvPr/>
        </p:nvSpPr>
        <p:spPr>
          <a:xfrm>
            <a:off x="5758073" y="3751685"/>
            <a:ext cx="2497394" cy="369332"/>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Capstone</a:t>
            </a:r>
            <a:r>
              <a:rPr lang="ja-JP" altLang="en-US" dirty="0">
                <a:latin typeface="メイリオ" panose="020B0604030504040204" pitchFamily="50" charset="-128"/>
                <a:ea typeface="メイリオ" panose="020B0604030504040204" pitchFamily="50" charset="-128"/>
              </a:rPr>
              <a:t>メンバー</a:t>
            </a:r>
            <a:endParaRPr lang="en-US" altLang="ja-JP"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5510240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1163</TotalTime>
  <Words>2931</Words>
  <Application>Microsoft Office PowerPoint</Application>
  <PresentationFormat>画面に合わせる (4:3)</PresentationFormat>
  <Paragraphs>430</Paragraphs>
  <Slides>41</Slides>
  <Notes>38</Notes>
  <HiddenSlides>0</HiddenSlides>
  <MMClips>0</MMClips>
  <ScaleCrop>false</ScaleCrop>
  <HeadingPairs>
    <vt:vector size="8" baseType="variant">
      <vt:variant>
        <vt:lpstr>使用されているフォント</vt:lpstr>
      </vt:variant>
      <vt:variant>
        <vt:i4>6</vt:i4>
      </vt:variant>
      <vt:variant>
        <vt:lpstr>テーマ</vt:lpstr>
      </vt:variant>
      <vt:variant>
        <vt:i4>1</vt:i4>
      </vt:variant>
      <vt:variant>
        <vt:lpstr>リンクの設定</vt:lpstr>
      </vt:variant>
      <vt:variant>
        <vt:i4>3</vt:i4>
      </vt:variant>
      <vt:variant>
        <vt:lpstr>スライド タイトル</vt:lpstr>
      </vt:variant>
      <vt:variant>
        <vt:i4>41</vt:i4>
      </vt:variant>
    </vt:vector>
  </HeadingPairs>
  <TitlesOfParts>
    <vt:vector size="51" baseType="lpstr">
      <vt:lpstr>メイリオ</vt:lpstr>
      <vt:lpstr>游ゴシック</vt:lpstr>
      <vt:lpstr>游ゴシック Light</vt:lpstr>
      <vt:lpstr>Arial</vt:lpstr>
      <vt:lpstr>Calibri</vt:lpstr>
      <vt:lpstr>Times New Roman</vt:lpstr>
      <vt:lpstr>Office テーマ</vt:lpstr>
      <vt:lpstr>file:///C:\Users\pt2y1\OneDrive\デスクトップ\Columbia\01_海外留学生の手引き(公募2021)\新規%20Microsoft%20Excel%20ワークシート.xlsx!Sheet1!R2C1:R6C6</vt:lpstr>
      <vt:lpstr>file:///C:\Users\pt2y1\OneDrive\デスクトップ\Columbia\01_海外留学生の手引き(公募2021)\新規%20Microsoft%20Excel%20ワークシート.xlsx!Sheet1!R7C1:R11C6</vt:lpstr>
      <vt:lpstr>file:///C:\Users\pt2y1\OneDrive\デスクトップ\Columbia\01_海外留学生の手引き(公募2021)\新規%20Microsoft%20Excel%20ワークシート.xlsx!Sheet1!R12C1:R16C6</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Data Augmentation for Brightness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池田 祐樹</dc:creator>
  <cp:lastModifiedBy>池田 祐樹</cp:lastModifiedBy>
  <cp:revision>382</cp:revision>
  <dcterms:created xsi:type="dcterms:W3CDTF">2023-01-12T11:41:29Z</dcterms:created>
  <dcterms:modified xsi:type="dcterms:W3CDTF">2023-01-15T20:11:03Z</dcterms:modified>
</cp:coreProperties>
</file>